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69"/>
  </p:notesMasterIdLst>
  <p:sldIdLst>
    <p:sldId id="515" r:id="rId2"/>
    <p:sldId id="591" r:id="rId3"/>
    <p:sldId id="514" r:id="rId4"/>
    <p:sldId id="517" r:id="rId5"/>
    <p:sldId id="518" r:id="rId6"/>
    <p:sldId id="519" r:id="rId7"/>
    <p:sldId id="520" r:id="rId8"/>
    <p:sldId id="584" r:id="rId9"/>
    <p:sldId id="594" r:id="rId10"/>
    <p:sldId id="521" r:id="rId11"/>
    <p:sldId id="522" r:id="rId12"/>
    <p:sldId id="523" r:id="rId13"/>
    <p:sldId id="595" r:id="rId14"/>
    <p:sldId id="569" r:id="rId15"/>
    <p:sldId id="570" r:id="rId16"/>
    <p:sldId id="571" r:id="rId17"/>
    <p:sldId id="567" r:id="rId18"/>
    <p:sldId id="568" r:id="rId19"/>
    <p:sldId id="560" r:id="rId20"/>
    <p:sldId id="572" r:id="rId21"/>
    <p:sldId id="573" r:id="rId22"/>
    <p:sldId id="525" r:id="rId23"/>
    <p:sldId id="562" r:id="rId24"/>
    <p:sldId id="540" r:id="rId25"/>
    <p:sldId id="541" r:id="rId26"/>
    <p:sldId id="542" r:id="rId27"/>
    <p:sldId id="579" r:id="rId28"/>
    <p:sldId id="543" r:id="rId29"/>
    <p:sldId id="544" r:id="rId30"/>
    <p:sldId id="577" r:id="rId31"/>
    <p:sldId id="548" r:id="rId32"/>
    <p:sldId id="546" r:id="rId33"/>
    <p:sldId id="545" r:id="rId34"/>
    <p:sldId id="580" r:id="rId35"/>
    <p:sldId id="553" r:id="rId36"/>
    <p:sldId id="551" r:id="rId37"/>
    <p:sldId id="552" r:id="rId38"/>
    <p:sldId id="593" r:id="rId39"/>
    <p:sldId id="592" r:id="rId40"/>
    <p:sldId id="587" r:id="rId41"/>
    <p:sldId id="313" r:id="rId42"/>
    <p:sldId id="314" r:id="rId43"/>
    <p:sldId id="316" r:id="rId44"/>
    <p:sldId id="526" r:id="rId45"/>
    <p:sldId id="534" r:id="rId46"/>
    <p:sldId id="527" r:id="rId47"/>
    <p:sldId id="311" r:id="rId48"/>
    <p:sldId id="529" r:id="rId49"/>
    <p:sldId id="530" r:id="rId50"/>
    <p:sldId id="533" r:id="rId51"/>
    <p:sldId id="535" r:id="rId52"/>
    <p:sldId id="558" r:id="rId53"/>
    <p:sldId id="554" r:id="rId54"/>
    <p:sldId id="555" r:id="rId55"/>
    <p:sldId id="581" r:id="rId56"/>
    <p:sldId id="537" r:id="rId57"/>
    <p:sldId id="582" r:id="rId58"/>
    <p:sldId id="559" r:id="rId59"/>
    <p:sldId id="563" r:id="rId60"/>
    <p:sldId id="564" r:id="rId61"/>
    <p:sldId id="565" r:id="rId62"/>
    <p:sldId id="566" r:id="rId63"/>
    <p:sldId id="260" r:id="rId64"/>
    <p:sldId id="586" r:id="rId65"/>
    <p:sldId id="588" r:id="rId66"/>
    <p:sldId id="589" r:id="rId67"/>
    <p:sldId id="590"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185"/>
    <p:restoredTop sz="67548"/>
  </p:normalViewPr>
  <p:slideViewPr>
    <p:cSldViewPr snapToGrid="0" snapToObjects="1">
      <p:cViewPr>
        <p:scale>
          <a:sx n="60" d="100"/>
          <a:sy n="60" d="100"/>
        </p:scale>
        <p:origin x="360"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BD9F9-8452-A342-BB1B-28ECF19E2CC5}" type="datetimeFigureOut">
              <a:rPr lang="en-US" smtClean="0"/>
              <a:t>11/13/23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65747-E6F5-D94A-981D-658B04DED679}" type="slidenum">
              <a:rPr lang="en-US" smtClean="0"/>
              <a:t>‹#›</a:t>
            </a:fld>
            <a:endParaRPr lang="en-US"/>
          </a:p>
        </p:txBody>
      </p:sp>
    </p:spTree>
    <p:extLst>
      <p:ext uri="{BB962C8B-B14F-4D97-AF65-F5344CB8AC3E}">
        <p14:creationId xmlns:p14="http://schemas.microsoft.com/office/powerpoint/2010/main" val="287473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aws.amazon.com/systems-manager/latest/userguide/session-manager.html"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a:t>
            </a:fld>
            <a:endParaRPr lang="en-US"/>
          </a:p>
        </p:txBody>
      </p:sp>
    </p:spTree>
    <p:extLst>
      <p:ext uri="{BB962C8B-B14F-4D97-AF65-F5344CB8AC3E}">
        <p14:creationId xmlns:p14="http://schemas.microsoft.com/office/powerpoint/2010/main" val="1361980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10</a:t>
            </a:fld>
            <a:endParaRPr lang="en-US"/>
          </a:p>
        </p:txBody>
      </p:sp>
    </p:spTree>
    <p:extLst>
      <p:ext uri="{BB962C8B-B14F-4D97-AF65-F5344CB8AC3E}">
        <p14:creationId xmlns:p14="http://schemas.microsoft.com/office/powerpoint/2010/main" val="1193324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11</a:t>
            </a:fld>
            <a:endParaRPr lang="en-US"/>
          </a:p>
        </p:txBody>
      </p:sp>
    </p:spTree>
    <p:extLst>
      <p:ext uri="{BB962C8B-B14F-4D97-AF65-F5344CB8AC3E}">
        <p14:creationId xmlns:p14="http://schemas.microsoft.com/office/powerpoint/2010/main" val="2971904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12</a:t>
            </a:fld>
            <a:endParaRPr lang="en-US"/>
          </a:p>
        </p:txBody>
      </p:sp>
    </p:spTree>
    <p:extLst>
      <p:ext uri="{BB962C8B-B14F-4D97-AF65-F5344CB8AC3E}">
        <p14:creationId xmlns:p14="http://schemas.microsoft.com/office/powerpoint/2010/main" val="1234206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you can do:</a:t>
            </a:r>
          </a:p>
          <a:p>
            <a:endParaRPr lang="en-US" dirty="0"/>
          </a:p>
          <a:p>
            <a:r>
              <a:rPr lang="en-US" dirty="0"/>
              <a:t>…</a:t>
            </a:r>
          </a:p>
          <a:p>
            <a:r>
              <a:rPr lang="en-US" dirty="0"/>
              <a:t>We will get into the habit of start/stop instances ~ when we do so, we are saving money for the course</a:t>
            </a:r>
          </a:p>
        </p:txBody>
      </p:sp>
      <p:sp>
        <p:nvSpPr>
          <p:cNvPr id="4" name="Slide Number Placeholder 3"/>
          <p:cNvSpPr>
            <a:spLocks noGrp="1"/>
          </p:cNvSpPr>
          <p:nvPr>
            <p:ph type="sldNum" sz="quarter" idx="5"/>
          </p:nvPr>
        </p:nvSpPr>
        <p:spPr/>
        <p:txBody>
          <a:bodyPr/>
          <a:lstStyle/>
          <a:p>
            <a:fld id="{91C65747-E6F5-D94A-981D-658B04DED679}" type="slidenum">
              <a:rPr lang="en-US" smtClean="0"/>
              <a:t>14</a:t>
            </a:fld>
            <a:endParaRPr lang="en-US"/>
          </a:p>
        </p:txBody>
      </p:sp>
    </p:spTree>
    <p:extLst>
      <p:ext uri="{BB962C8B-B14F-4D97-AF65-F5344CB8AC3E}">
        <p14:creationId xmlns:p14="http://schemas.microsoft.com/office/powerpoint/2010/main" val="2805551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set up a root volume with an operating system: mac, window, </a:t>
            </a:r>
            <a:r>
              <a:rPr lang="en-US" dirty="0" err="1"/>
              <a:t>linux</a:t>
            </a:r>
            <a:endParaRPr lang="en-US" dirty="0"/>
          </a:p>
          <a:p>
            <a:endParaRPr lang="en-US" dirty="0"/>
          </a:p>
          <a:p>
            <a:r>
              <a:rPr lang="en-US" dirty="0"/>
              <a:t>You start an instance ~ which is just computer, then you attach hard drive into it. You get to a point when you like your setting ~ you can create a snapshot or clone your computer right now, and save it for later, so you can always go back to that. (if you are a gamer, it’s Save mode)</a:t>
            </a:r>
          </a:p>
          <a:p>
            <a:endParaRPr lang="en-US" dirty="0"/>
          </a:p>
          <a:p>
            <a:r>
              <a:rPr lang="en-US" dirty="0"/>
              <a:t>That AMI can be made public. </a:t>
            </a:r>
          </a:p>
          <a:p>
            <a:r>
              <a:rPr lang="en-US" dirty="0"/>
              <a:t>Create </a:t>
            </a:r>
            <a:r>
              <a:rPr lang="en-US" dirty="0" err="1"/>
              <a:t>ami</a:t>
            </a:r>
            <a:r>
              <a:rPr lang="en-US" dirty="0"/>
              <a:t> involves … . There’s a cost associated with long term storage of them. </a:t>
            </a:r>
          </a:p>
        </p:txBody>
      </p:sp>
      <p:sp>
        <p:nvSpPr>
          <p:cNvPr id="4" name="Slide Number Placeholder 3"/>
          <p:cNvSpPr>
            <a:spLocks noGrp="1"/>
          </p:cNvSpPr>
          <p:nvPr>
            <p:ph type="sldNum" sz="quarter" idx="5"/>
          </p:nvPr>
        </p:nvSpPr>
        <p:spPr/>
        <p:txBody>
          <a:bodyPr/>
          <a:lstStyle/>
          <a:p>
            <a:fld id="{91C65747-E6F5-D94A-981D-658B04DED679}" type="slidenum">
              <a:rPr lang="en-US" smtClean="0"/>
              <a:t>15</a:t>
            </a:fld>
            <a:endParaRPr lang="en-US"/>
          </a:p>
        </p:txBody>
      </p:sp>
    </p:spTree>
    <p:extLst>
      <p:ext uri="{BB962C8B-B14F-4D97-AF65-F5344CB8AC3E}">
        <p14:creationId xmlns:p14="http://schemas.microsoft.com/office/powerpoint/2010/main" val="1318588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Did you specify the correct IP address? ~ this is a common gotcha since it changes day to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a:t>
            </a:r>
          </a:p>
        </p:txBody>
      </p:sp>
      <p:sp>
        <p:nvSpPr>
          <p:cNvPr id="4" name="Slide Number Placeholder 3"/>
          <p:cNvSpPr>
            <a:spLocks noGrp="1"/>
          </p:cNvSpPr>
          <p:nvPr>
            <p:ph type="sldNum" sz="quarter" idx="5"/>
          </p:nvPr>
        </p:nvSpPr>
        <p:spPr/>
        <p:txBody>
          <a:bodyPr/>
          <a:lstStyle/>
          <a:p>
            <a:fld id="{91C65747-E6F5-D94A-981D-658B04DED679}" type="slidenum">
              <a:rPr lang="en-US" smtClean="0"/>
              <a:t>16</a:t>
            </a:fld>
            <a:endParaRPr lang="en-US"/>
          </a:p>
        </p:txBody>
      </p:sp>
    </p:spTree>
    <p:extLst>
      <p:ext uri="{BB962C8B-B14F-4D97-AF65-F5344CB8AC3E}">
        <p14:creationId xmlns:p14="http://schemas.microsoft.com/office/powerpoint/2010/main" val="2030906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m6a.xlarge which cost …</a:t>
            </a:r>
          </a:p>
          <a:p>
            <a:endParaRPr lang="en-US" dirty="0"/>
          </a:p>
          <a:p>
            <a:r>
              <a:rPr lang="en-US" dirty="0"/>
              <a:t>These sound cheap, but when you have Terabytes of data, it can add up.</a:t>
            </a:r>
          </a:p>
          <a:p>
            <a:r>
              <a:rPr lang="en-US" dirty="0"/>
              <a:t>Way to save money: moving data to cheaper storage. </a:t>
            </a:r>
          </a:p>
        </p:txBody>
      </p:sp>
      <p:sp>
        <p:nvSpPr>
          <p:cNvPr id="4" name="Slide Number Placeholder 3"/>
          <p:cNvSpPr>
            <a:spLocks noGrp="1"/>
          </p:cNvSpPr>
          <p:nvPr>
            <p:ph type="sldNum" sz="quarter" idx="5"/>
          </p:nvPr>
        </p:nvSpPr>
        <p:spPr/>
        <p:txBody>
          <a:bodyPr/>
          <a:lstStyle/>
          <a:p>
            <a:fld id="{91C65747-E6F5-D94A-981D-658B04DED679}" type="slidenum">
              <a:rPr lang="en-US" smtClean="0"/>
              <a:t>17</a:t>
            </a:fld>
            <a:endParaRPr lang="en-US"/>
          </a:p>
        </p:txBody>
      </p:sp>
    </p:spTree>
    <p:extLst>
      <p:ext uri="{BB962C8B-B14F-4D97-AF65-F5344CB8AC3E}">
        <p14:creationId xmlns:p14="http://schemas.microsoft.com/office/powerpoint/2010/main" val="1864866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you get unfortunate surprise by this monthly billing. </a:t>
            </a:r>
          </a:p>
          <a:p>
            <a:endParaRPr lang="en-US" dirty="0"/>
          </a:p>
          <a:p>
            <a:r>
              <a:rPr lang="en-US" dirty="0"/>
              <a:t>Be aware of regions: if you have an instance in Oregon, and forget about it, cost will add up. And will see it at the end of the month. </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18</a:t>
            </a:fld>
            <a:endParaRPr lang="en-US"/>
          </a:p>
        </p:txBody>
      </p:sp>
    </p:spTree>
    <p:extLst>
      <p:ext uri="{BB962C8B-B14F-4D97-AF65-F5344CB8AC3E}">
        <p14:creationId xmlns:p14="http://schemas.microsoft.com/office/powerpoint/2010/main" val="2703980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the quick intro cloud computing </a:t>
            </a:r>
          </a:p>
          <a:p>
            <a:endParaRPr lang="en-US" dirty="0"/>
          </a:p>
          <a:p>
            <a:r>
              <a:rPr lang="en-US" dirty="0"/>
              <a:t>Link to console ~ we will have a unique link to our console</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19</a:t>
            </a:fld>
            <a:endParaRPr lang="en-US"/>
          </a:p>
        </p:txBody>
      </p:sp>
    </p:spTree>
    <p:extLst>
      <p:ext uri="{BB962C8B-B14F-4D97-AF65-F5344CB8AC3E}">
        <p14:creationId xmlns:p14="http://schemas.microsoft.com/office/powerpoint/2010/main" val="1052487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simplified the security: you all have the same log in, file access, open ports.</a:t>
            </a:r>
          </a:p>
          <a:p>
            <a:r>
              <a:rPr lang="en-US" dirty="0"/>
              <a:t>In your own world, you wont want to do this: you would want to create your own key to be more secure to be able to protect your data. </a:t>
            </a:r>
          </a:p>
        </p:txBody>
      </p:sp>
      <p:sp>
        <p:nvSpPr>
          <p:cNvPr id="4" name="Slide Number Placeholder 3"/>
          <p:cNvSpPr>
            <a:spLocks noGrp="1"/>
          </p:cNvSpPr>
          <p:nvPr>
            <p:ph type="sldNum" sz="quarter" idx="5"/>
          </p:nvPr>
        </p:nvSpPr>
        <p:spPr/>
        <p:txBody>
          <a:bodyPr/>
          <a:lstStyle/>
          <a:p>
            <a:fld id="{91C65747-E6F5-D94A-981D-658B04DED679}" type="slidenum">
              <a:rPr lang="en-US" smtClean="0"/>
              <a:t>21</a:t>
            </a:fld>
            <a:endParaRPr lang="en-US"/>
          </a:p>
        </p:txBody>
      </p:sp>
    </p:spTree>
    <p:extLst>
      <p:ext uri="{BB962C8B-B14F-4D97-AF65-F5344CB8AC3E}">
        <p14:creationId xmlns:p14="http://schemas.microsoft.com/office/powerpoint/2010/main" val="3540569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a:t>
            </a:fld>
            <a:endParaRPr lang="en-US"/>
          </a:p>
        </p:txBody>
      </p:sp>
    </p:spTree>
    <p:extLst>
      <p:ext uri="{BB962C8B-B14F-4D97-AF65-F5344CB8AC3E}">
        <p14:creationId xmlns:p14="http://schemas.microsoft.com/office/powerpoint/2010/main" val="1107521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22</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Now if you go to the course wiki, we have instruction : we have a link in the course page.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23</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25</a:t>
            </a:fld>
            <a:endParaRPr lang="en-US"/>
          </a:p>
        </p:txBody>
      </p:sp>
    </p:spTree>
    <p:extLst>
      <p:ext uri="{BB962C8B-B14F-4D97-AF65-F5344CB8AC3E}">
        <p14:creationId xmlns:p14="http://schemas.microsoft.com/office/powerpoint/2010/main" val="2936674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26</a:t>
            </a:fld>
            <a:endParaRPr lang="en-US"/>
          </a:p>
        </p:txBody>
      </p:sp>
    </p:spTree>
    <p:extLst>
      <p:ext uri="{BB962C8B-B14F-4D97-AF65-F5344CB8AC3E}">
        <p14:creationId xmlns:p14="http://schemas.microsoft.com/office/powerpoint/2010/main" val="2453781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important: since we have many instances, to avoid logging in to the same instance, name instance using your name. </a:t>
            </a:r>
          </a:p>
        </p:txBody>
      </p:sp>
      <p:sp>
        <p:nvSpPr>
          <p:cNvPr id="4" name="Slide Number Placeholder 3"/>
          <p:cNvSpPr>
            <a:spLocks noGrp="1"/>
          </p:cNvSpPr>
          <p:nvPr>
            <p:ph type="sldNum" sz="quarter" idx="5"/>
          </p:nvPr>
        </p:nvSpPr>
        <p:spPr/>
        <p:txBody>
          <a:bodyPr/>
          <a:lstStyle/>
          <a:p>
            <a:fld id="{91C65747-E6F5-D94A-981D-658B04DED679}" type="slidenum">
              <a:rPr lang="en-US" smtClean="0"/>
              <a:t>27</a:t>
            </a:fld>
            <a:endParaRPr lang="en-US"/>
          </a:p>
        </p:txBody>
      </p:sp>
    </p:spTree>
    <p:extLst>
      <p:ext uri="{BB962C8B-B14F-4D97-AF65-F5344CB8AC3E}">
        <p14:creationId xmlns:p14="http://schemas.microsoft.com/office/powerpoint/2010/main" val="2813266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28</a:t>
            </a:fld>
            <a:endParaRPr lang="en-US"/>
          </a:p>
        </p:txBody>
      </p:sp>
    </p:spTree>
    <p:extLst>
      <p:ext uri="{BB962C8B-B14F-4D97-AF65-F5344CB8AC3E}">
        <p14:creationId xmlns:p14="http://schemas.microsoft.com/office/powerpoint/2010/main" val="3770267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30</a:t>
            </a:fld>
            <a:endParaRPr lang="en-US"/>
          </a:p>
        </p:txBody>
      </p:sp>
    </p:spTree>
    <p:extLst>
      <p:ext uri="{BB962C8B-B14F-4D97-AF65-F5344CB8AC3E}">
        <p14:creationId xmlns:p14="http://schemas.microsoft.com/office/powerpoint/2010/main" val="1809019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allow SSH and HTTP access into it, from anywhere, basically.</a:t>
            </a:r>
          </a:p>
          <a:p>
            <a:r>
              <a:rPr lang="en-US" dirty="0"/>
              <a:t>Also set up certain port (port 8888) to allow </a:t>
            </a:r>
            <a:r>
              <a:rPr lang="en-US" dirty="0" err="1"/>
              <a:t>jupyter</a:t>
            </a:r>
            <a:r>
              <a:rPr lang="en-US" dirty="0"/>
              <a:t> access. </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31</a:t>
            </a:fld>
            <a:endParaRPr lang="en-US"/>
          </a:p>
        </p:txBody>
      </p:sp>
    </p:spTree>
    <p:extLst>
      <p:ext uri="{BB962C8B-B14F-4D97-AF65-F5344CB8AC3E}">
        <p14:creationId xmlns:p14="http://schemas.microsoft.com/office/powerpoint/2010/main" val="400148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 volume: where most of the software system and tools live</a:t>
            </a:r>
          </a:p>
          <a:p>
            <a:r>
              <a:rPr lang="en-US" dirty="0"/>
              <a:t>The other one is where the data will go that we will download and compute on.</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32</a:t>
            </a:fld>
            <a:endParaRPr lang="en-US"/>
          </a:p>
        </p:txBody>
      </p:sp>
    </p:spTree>
    <p:extLst>
      <p:ext uri="{BB962C8B-B14F-4D97-AF65-F5344CB8AC3E}">
        <p14:creationId xmlns:p14="http://schemas.microsoft.com/office/powerpoint/2010/main" val="2218494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37</a:t>
            </a:fld>
            <a:endParaRPr lang="en-US"/>
          </a:p>
        </p:txBody>
      </p:sp>
    </p:spTree>
    <p:extLst>
      <p:ext uri="{BB962C8B-B14F-4D97-AF65-F5344CB8AC3E}">
        <p14:creationId xmlns:p14="http://schemas.microsoft.com/office/powerpoint/2010/main" val="3527401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a:t>
            </a:r>
          </a:p>
        </p:txBody>
      </p:sp>
      <p:sp>
        <p:nvSpPr>
          <p:cNvPr id="4" name="Slide Number Placeholder 3"/>
          <p:cNvSpPr>
            <a:spLocks noGrp="1"/>
          </p:cNvSpPr>
          <p:nvPr>
            <p:ph type="sldNum" sz="quarter" idx="5"/>
          </p:nvPr>
        </p:nvSpPr>
        <p:spPr/>
        <p:txBody>
          <a:bodyPr/>
          <a:lstStyle/>
          <a:p>
            <a:fld id="{91C65747-E6F5-D94A-981D-658B04DED679}" type="slidenum">
              <a:rPr lang="en-US" smtClean="0"/>
              <a:t>3</a:t>
            </a:fld>
            <a:endParaRPr lang="en-US"/>
          </a:p>
        </p:txBody>
      </p:sp>
    </p:spTree>
    <p:extLst>
      <p:ext uri="{BB962C8B-B14F-4D97-AF65-F5344CB8AC3E}">
        <p14:creationId xmlns:p14="http://schemas.microsoft.com/office/powerpoint/2010/main" val="26604245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40</a:t>
            </a:fld>
            <a:endParaRPr lang="en-US"/>
          </a:p>
        </p:txBody>
      </p:sp>
    </p:spTree>
    <p:extLst>
      <p:ext uri="{BB962C8B-B14F-4D97-AF65-F5344CB8AC3E}">
        <p14:creationId xmlns:p14="http://schemas.microsoft.com/office/powerpoint/2010/main" val="3529389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46</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You can use the cat command to view the file.</a:t>
            </a:r>
          </a:p>
          <a:p>
            <a:r>
              <a:rPr lang="en-US" dirty="0"/>
              <a:t>Or my preferred way: use less</a:t>
            </a:r>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48</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49</a:t>
            </a:fld>
            <a:endParaRPr lang="en-US"/>
          </a:p>
        </p:txBody>
      </p:sp>
    </p:spTree>
    <p:extLst>
      <p:ext uri="{BB962C8B-B14F-4D97-AF65-F5344CB8AC3E}">
        <p14:creationId xmlns:p14="http://schemas.microsoft.com/office/powerpoint/2010/main" val="845994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50</a:t>
            </a:fld>
            <a:endParaRPr lang="en-US"/>
          </a:p>
        </p:txBody>
      </p:sp>
    </p:spTree>
    <p:extLst>
      <p:ext uri="{BB962C8B-B14F-4D97-AF65-F5344CB8AC3E}">
        <p14:creationId xmlns:p14="http://schemas.microsoft.com/office/powerpoint/2010/main" val="3240634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54</a:t>
            </a:fld>
            <a:endParaRPr lang="en-US"/>
          </a:p>
        </p:txBody>
      </p:sp>
    </p:spTree>
    <p:extLst>
      <p:ext uri="{BB962C8B-B14F-4D97-AF65-F5344CB8AC3E}">
        <p14:creationId xmlns:p14="http://schemas.microsoft.com/office/powerpoint/2010/main" val="2734240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extLst>
      <p:ext uri="{BB962C8B-B14F-4D97-AF65-F5344CB8AC3E}">
        <p14:creationId xmlns:p14="http://schemas.microsoft.com/office/powerpoint/2010/main" val="3264654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S3: longer term storage</a:t>
            </a:r>
          </a:p>
          <a:p>
            <a:r>
              <a:rPr lang="en-US" dirty="0"/>
              <a:t>They also have Glacier storage: which is cheaper</a:t>
            </a:r>
          </a:p>
        </p:txBody>
      </p:sp>
      <p:sp>
        <p:nvSpPr>
          <p:cNvPr id="4" name="Slide Number Placeholder 3"/>
          <p:cNvSpPr>
            <a:spLocks noGrp="1"/>
          </p:cNvSpPr>
          <p:nvPr>
            <p:ph type="sldNum" sz="quarter" idx="5"/>
          </p:nvPr>
        </p:nvSpPr>
        <p:spPr/>
        <p:txBody>
          <a:bodyPr/>
          <a:lstStyle/>
          <a:p>
            <a:fld id="{91C65747-E6F5-D94A-981D-658B04DED679}" type="slidenum">
              <a:rPr lang="en-US" smtClean="0"/>
              <a:t>59</a:t>
            </a:fld>
            <a:endParaRPr lang="en-US"/>
          </a:p>
        </p:txBody>
      </p:sp>
    </p:spTree>
    <p:extLst>
      <p:ext uri="{BB962C8B-B14F-4D97-AF65-F5344CB8AC3E}">
        <p14:creationId xmlns:p14="http://schemas.microsoft.com/office/powerpoint/2010/main" val="291189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extLst>
      <p:ext uri="{BB962C8B-B14F-4D97-AF65-F5344CB8AC3E}">
        <p14:creationId xmlns:p14="http://schemas.microsoft.com/office/powerpoint/2010/main" val="3264654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amount of sequencing data we can produce is growing faster than the increasing disk availability per dollar</a:t>
            </a:r>
          </a:p>
        </p:txBody>
      </p:sp>
      <p:sp>
        <p:nvSpPr>
          <p:cNvPr id="4" name="Slide Number Placeholder 3"/>
          <p:cNvSpPr>
            <a:spLocks noGrp="1"/>
          </p:cNvSpPr>
          <p:nvPr>
            <p:ph type="sldNum" sz="quarter" idx="5"/>
          </p:nvPr>
        </p:nvSpPr>
        <p:spPr/>
        <p:txBody>
          <a:bodyPr/>
          <a:lstStyle/>
          <a:p>
            <a:fld id="{91C65747-E6F5-D94A-981D-658B04DED679}" type="slidenum">
              <a:rPr lang="en-US" smtClean="0"/>
              <a:t>4</a:t>
            </a:fld>
            <a:endParaRPr lang="en-US"/>
          </a:p>
        </p:txBody>
      </p:sp>
    </p:spTree>
    <p:extLst>
      <p:ext uri="{BB962C8B-B14F-4D97-AF65-F5344CB8AC3E}">
        <p14:creationId xmlns:p14="http://schemas.microsoft.com/office/powerpoint/2010/main" val="25028692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web.stanford.edu</a:t>
            </a:r>
            <a:r>
              <a:rPr lang="en-US" dirty="0"/>
              <a:t>/class/msande91si/www-spr04/readings/week1/</a:t>
            </a:r>
            <a:r>
              <a:rPr lang="en-US" dirty="0" err="1"/>
              <a:t>InternetWhitepaper.htm</a:t>
            </a:r>
            <a:endParaRPr lang="en-US" dirty="0"/>
          </a:p>
          <a:p>
            <a:endParaRPr lang="en-US" dirty="0"/>
          </a:p>
          <a:p>
            <a:r>
              <a:rPr lang="en-US" dirty="0"/>
              <a:t>https://</a:t>
            </a:r>
            <a:r>
              <a:rPr lang="en-US" dirty="0" err="1"/>
              <a:t>www.simplilearn.com</a:t>
            </a:r>
            <a:r>
              <a:rPr lang="en-US" dirty="0"/>
              <a:t>/tutorials/cyber-security-tutorial/how-does-the-internet-work</a:t>
            </a:r>
          </a:p>
          <a:p>
            <a:endParaRPr lang="en-US" dirty="0"/>
          </a:p>
          <a:p>
            <a:r>
              <a:rPr lang="en-US" dirty="0"/>
              <a:t>https://</a:t>
            </a:r>
            <a:r>
              <a:rPr lang="en-US" dirty="0" err="1"/>
              <a:t>medium.com</a:t>
            </a:r>
            <a:r>
              <a:rPr lang="en-US"/>
              <a:t>/@pallavidhar2016/how-does-the-internet-work-a39c9aa9cb39</a:t>
            </a:r>
          </a:p>
        </p:txBody>
      </p:sp>
      <p:sp>
        <p:nvSpPr>
          <p:cNvPr id="4" name="Slide Number Placeholder 3"/>
          <p:cNvSpPr>
            <a:spLocks noGrp="1"/>
          </p:cNvSpPr>
          <p:nvPr>
            <p:ph type="sldNum" sz="quarter" idx="5"/>
          </p:nvPr>
        </p:nvSpPr>
        <p:spPr/>
        <p:txBody>
          <a:bodyPr/>
          <a:lstStyle/>
          <a:p>
            <a:fld id="{91C65747-E6F5-D94A-981D-658B04DED679}" type="slidenum">
              <a:rPr lang="en-US" smtClean="0"/>
              <a:t>64</a:t>
            </a:fld>
            <a:endParaRPr lang="en-US"/>
          </a:p>
        </p:txBody>
      </p:sp>
    </p:spTree>
    <p:extLst>
      <p:ext uri="{BB962C8B-B14F-4D97-AF65-F5344CB8AC3E}">
        <p14:creationId xmlns:p14="http://schemas.microsoft.com/office/powerpoint/2010/main" val="3273252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EBS: https://</a:t>
            </a:r>
            <a:r>
              <a:rPr lang="en-US" dirty="0" err="1"/>
              <a:t>aws.amazon.com</a:t>
            </a:r>
            <a:r>
              <a:rPr lang="en-US" dirty="0"/>
              <a:t>/</a:t>
            </a:r>
            <a:r>
              <a:rPr lang="en-US" dirty="0" err="1"/>
              <a:t>ebs</a:t>
            </a:r>
            <a:r>
              <a:rPr lang="en-US" dirty="0"/>
              <a:t>/</a:t>
            </a:r>
          </a:p>
          <a:p>
            <a:r>
              <a:rPr lang="en-US" dirty="0"/>
              <a:t>AMI: https://</a:t>
            </a:r>
            <a:r>
              <a:rPr lang="en-US" dirty="0" err="1"/>
              <a:t>docs.aws.amazon.com</a:t>
            </a:r>
            <a:r>
              <a:rPr lang="en-US" dirty="0"/>
              <a:t>/AWSEC2/latest/</a:t>
            </a:r>
            <a:r>
              <a:rPr lang="en-US" dirty="0" err="1"/>
              <a:t>UserGuide</a:t>
            </a:r>
            <a:r>
              <a:rPr lang="en-US" dirty="0"/>
              <a:t>/</a:t>
            </a:r>
            <a:r>
              <a:rPr lang="en-US" dirty="0" err="1"/>
              <a:t>AMIs.html</a:t>
            </a:r>
            <a:r>
              <a:rPr lang="en-US" dirty="0"/>
              <a:t> </a:t>
            </a:r>
          </a:p>
          <a:p>
            <a:r>
              <a:rPr lang="en-US" dirty="0"/>
              <a:t>https://</a:t>
            </a:r>
            <a:r>
              <a:rPr lang="en-US" dirty="0" err="1"/>
              <a:t>aws.amazon.com</a:t>
            </a:r>
            <a:r>
              <a:rPr lang="en-US" dirty="0"/>
              <a:t>/</a:t>
            </a:r>
            <a:r>
              <a:rPr lang="en-US" dirty="0" err="1"/>
              <a:t>iam</a:t>
            </a:r>
            <a:r>
              <a:rPr lang="en-US" dirty="0"/>
              <a:t>/#:~:text=With%20AWS%20Identity%20and%20Access,Close</a:t>
            </a:r>
          </a:p>
          <a:p>
            <a:endParaRPr lang="en-US" dirty="0"/>
          </a:p>
          <a:p>
            <a:pPr algn="l"/>
            <a:r>
              <a:rPr lang="en-US" b="0" i="0" u="none" strike="noStrike" dirty="0">
                <a:solidFill>
                  <a:srgbClr val="16191F"/>
                </a:solidFill>
                <a:effectLst/>
                <a:latin typeface="Amazon Ember"/>
              </a:rPr>
              <a:t>A key pair, consisting of a public key and a private key, is a set of security credentials that you use to prove your identity when connecting to an Amazon EC2 instance. Amazon EC2 stores the public key on your instance, and you store the private key. For Linux instances, the private key allows you to securely SSH into your instance. As an alternative to key pairs, you can use </a:t>
            </a:r>
            <a:r>
              <a:rPr lang="en-US" b="0" i="0" u="none" strike="noStrike" dirty="0">
                <a:solidFill>
                  <a:srgbClr val="16191F"/>
                </a:solidFill>
                <a:effectLst/>
                <a:latin typeface="Amazon Ember"/>
                <a:hlinkClick r:id="rId3"/>
              </a:rPr>
              <a:t>AWS Systems Manager Session Manager</a:t>
            </a:r>
            <a:r>
              <a:rPr lang="en-US" b="0" i="0" u="none" strike="noStrike" dirty="0">
                <a:solidFill>
                  <a:srgbClr val="16191F"/>
                </a:solidFill>
                <a:effectLst/>
                <a:latin typeface="Amazon Ember"/>
              </a:rPr>
              <a:t> to connect to your instance with an interactive one-click browser-based shell or the AWS Command Line Interface (AWS CLI).</a:t>
            </a:r>
          </a:p>
          <a:p>
            <a:pPr algn="l"/>
            <a:r>
              <a:rPr lang="en-US" b="0" i="0" u="none" strike="noStrike" dirty="0">
                <a:solidFill>
                  <a:srgbClr val="16191F"/>
                </a:solidFill>
                <a:effectLst/>
                <a:latin typeface="Amazon Ember"/>
              </a:rPr>
              <a:t>Anyone who possesses your private key can connect to your instances, so it's important that you store your private key in a secure place.</a:t>
            </a:r>
          </a:p>
          <a:p>
            <a:endParaRPr lang="en-US" dirty="0"/>
          </a:p>
          <a:p>
            <a:endParaRPr lang="en-US" dirty="0"/>
          </a:p>
          <a:p>
            <a:r>
              <a:rPr lang="en-US" dirty="0"/>
              <a:t>Server:</a:t>
            </a:r>
          </a:p>
          <a:p>
            <a:r>
              <a:rPr lang="en-US" dirty="0"/>
              <a:t>https://</a:t>
            </a:r>
            <a:r>
              <a:rPr lang="en-US" dirty="0" err="1"/>
              <a:t>en.wikipedia.org</a:t>
            </a:r>
            <a:r>
              <a:rPr lang="en-US" dirty="0"/>
              <a:t>/wiki/Server_(computing)</a:t>
            </a:r>
          </a:p>
          <a:p>
            <a:r>
              <a:rPr lang="en-US" dirty="0"/>
              <a:t>https://</a:t>
            </a:r>
            <a:r>
              <a:rPr lang="en-US" dirty="0" err="1"/>
              <a:t>www.geeksforgeeks.org</a:t>
            </a:r>
            <a:r>
              <a:rPr lang="en-US" dirty="0"/>
              <a:t>/what-is-server/</a:t>
            </a:r>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66</a:t>
            </a:fld>
            <a:endParaRPr lang="en-US"/>
          </a:p>
        </p:txBody>
      </p:sp>
    </p:spTree>
    <p:extLst>
      <p:ext uri="{BB962C8B-B14F-4D97-AF65-F5344CB8AC3E}">
        <p14:creationId xmlns:p14="http://schemas.microsoft.com/office/powerpoint/2010/main" val="6418284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docs.aws.amazon.com</a:t>
            </a:r>
            <a:r>
              <a:rPr lang="en-US" dirty="0"/>
              <a:t>/AWSEC2/latest/</a:t>
            </a:r>
            <a:r>
              <a:rPr lang="en-US" dirty="0" err="1"/>
              <a:t>UserGuide</a:t>
            </a:r>
            <a:r>
              <a:rPr lang="en-US" dirty="0"/>
              <a:t>/</a:t>
            </a:r>
            <a:r>
              <a:rPr lang="en-US" dirty="0" err="1"/>
              <a:t>concepts.html</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67</a:t>
            </a:fld>
            <a:endParaRPr lang="en-US"/>
          </a:p>
        </p:txBody>
      </p:sp>
    </p:spTree>
    <p:extLst>
      <p:ext uri="{BB962C8B-B14F-4D97-AF65-F5344CB8AC3E}">
        <p14:creationId xmlns:p14="http://schemas.microsoft.com/office/powerpoint/2010/main" val="1094065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doubling time of sequencing is much shorter than the doubling time of storage and network bandwidth, CPU speed</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5</a:t>
            </a:fld>
            <a:endParaRPr lang="en-US"/>
          </a:p>
        </p:txBody>
      </p:sp>
    </p:spTree>
    <p:extLst>
      <p:ext uri="{BB962C8B-B14F-4D97-AF65-F5344CB8AC3E}">
        <p14:creationId xmlns:p14="http://schemas.microsoft.com/office/powerpoint/2010/main" val="3521199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6</a:t>
            </a:fld>
            <a:endParaRPr lang="en-US"/>
          </a:p>
        </p:txBody>
      </p:sp>
    </p:spTree>
    <p:extLst>
      <p:ext uri="{BB962C8B-B14F-4D97-AF65-F5344CB8AC3E}">
        <p14:creationId xmlns:p14="http://schemas.microsoft.com/office/powerpoint/2010/main" val="2179861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7</a:t>
            </a:fld>
            <a:endParaRPr lang="en-US"/>
          </a:p>
        </p:txBody>
      </p:sp>
    </p:spTree>
    <p:extLst>
      <p:ext uri="{BB962C8B-B14F-4D97-AF65-F5344CB8AC3E}">
        <p14:creationId xmlns:p14="http://schemas.microsoft.com/office/powerpoint/2010/main" val="4063077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course, We will use </a:t>
            </a:r>
            <a:r>
              <a:rPr lang="en-US" dirty="0" err="1"/>
              <a:t>amzon</a:t>
            </a:r>
            <a:r>
              <a:rPr lang="en-US" dirty="0"/>
              <a:t> web service , but most concepts are similar to other major cloud providers</a:t>
            </a:r>
          </a:p>
          <a:p>
            <a:endParaRPr lang="en-US" dirty="0"/>
          </a:p>
          <a:p>
            <a:r>
              <a:rPr lang="en-US" dirty="0"/>
              <a:t>The service we will use primarily is EC2 </a:t>
            </a:r>
          </a:p>
        </p:txBody>
      </p:sp>
      <p:sp>
        <p:nvSpPr>
          <p:cNvPr id="4" name="Slide Number Placeholder 3"/>
          <p:cNvSpPr>
            <a:spLocks noGrp="1"/>
          </p:cNvSpPr>
          <p:nvPr>
            <p:ph type="sldNum" sz="quarter" idx="5"/>
          </p:nvPr>
        </p:nvSpPr>
        <p:spPr/>
        <p:txBody>
          <a:bodyPr/>
          <a:lstStyle/>
          <a:p>
            <a:fld id="{91C65747-E6F5-D94A-981D-658B04DED679}" type="slidenum">
              <a:rPr lang="en-US" smtClean="0"/>
              <a:t>8</a:t>
            </a:fld>
            <a:endParaRPr lang="en-US"/>
          </a:p>
        </p:txBody>
      </p:sp>
    </p:spTree>
    <p:extLst>
      <p:ext uri="{BB962C8B-B14F-4D97-AF65-F5344CB8AC3E}">
        <p14:creationId xmlns:p14="http://schemas.microsoft.com/office/powerpoint/2010/main" val="2693059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9</a:t>
            </a:fld>
            <a:endParaRPr lang="en-US"/>
          </a:p>
        </p:txBody>
      </p:sp>
    </p:spTree>
    <p:extLst>
      <p:ext uri="{BB962C8B-B14F-4D97-AF65-F5344CB8AC3E}">
        <p14:creationId xmlns:p14="http://schemas.microsoft.com/office/powerpoint/2010/main" val="14438004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9" name="Picture 7" descr="cshl_logo_alternate rgb.png">
            <a:extLst>
              <a:ext uri="{FF2B5EF4-FFF2-40B4-BE49-F238E27FC236}">
                <a16:creationId xmlns:a16="http://schemas.microsoft.com/office/drawing/2014/main" id="{2ABB33F8-A05E-3547-922B-CE0D692524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6461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latin typeface="Segoe UI" charset="0"/>
              <a:ea typeface="ＭＳ Ｐゴシック" charset="0"/>
              <a:cs typeface="ＭＳ Ｐゴシック" charset="0"/>
            </a:endParaRPr>
          </a:p>
        </p:txBody>
      </p:sp>
      <p:pic>
        <p:nvPicPr>
          <p:cNvPr id="5" name="Picture 7" descr="cshl_logo_alternate rgb.png">
            <a:extLst>
              <a:ext uri="{FF2B5EF4-FFF2-40B4-BE49-F238E27FC236}">
                <a16:creationId xmlns:a16="http://schemas.microsoft.com/office/drawing/2014/main" id="{5DC8E3AA-C257-D14E-A5A8-DF7017F43DE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2645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1775749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1330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7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59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31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84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82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07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769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543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9" name="TextBox 8">
            <a:extLst>
              <a:ext uri="{FF2B5EF4-FFF2-40B4-BE49-F238E27FC236}">
                <a16:creationId xmlns:a16="http://schemas.microsoft.com/office/drawing/2014/main" id="{3E245822-ADFF-4540-9BD4-E4A28AC54380}"/>
              </a:ext>
            </a:extLst>
          </p:cNvPr>
          <p:cNvSpPr txBox="1">
            <a:spLocks noChangeArrowheads="1"/>
          </p:cNvSpPr>
          <p:nvPr userDrawn="1"/>
        </p:nvSpPr>
        <p:spPr bwMode="auto">
          <a:xfrm>
            <a:off x="111760" y="6447904"/>
            <a:ext cx="252139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800" b="1" dirty="0">
                <a:solidFill>
                  <a:schemeClr val="bg1"/>
                </a:solidFill>
                <a:latin typeface="Calibri" charset="0"/>
                <a:cs typeface="Calibri" charset="0"/>
              </a:rPr>
              <a:t>Module 1 </a:t>
            </a:r>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non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Tree>
    <p:extLst>
      <p:ext uri="{BB962C8B-B14F-4D97-AF65-F5344CB8AC3E}">
        <p14:creationId xmlns:p14="http://schemas.microsoft.com/office/powerpoint/2010/main" val="39126906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700" r:id="rId10"/>
    <p:sldLayoutId id="2147483701" r:id="rId11"/>
    <p:sldLayoutId id="21474837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hyperlink" Target="http://www.biostars.org/p/70204/"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rnabio.org/module-00-setup/0000/06/01/Intro_to_AW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aws.amazon.com/consol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hyperlink" Target="https://rnabio.org/module-00-setup/0000/07/01/Log_into_Compute/"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hyperlink" Target="https://aws.amazon.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azure.microsoft.com/en-us/" TargetMode="External"/><Relationship Id="rId4" Type="http://schemas.openxmlformats.org/officeDocument/2006/relationships/hyperlink" Target="https://cloud.google.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
          <p:cNvSpPr txBox="1">
            <a:spLocks/>
          </p:cNvSpPr>
          <p:nvPr/>
        </p:nvSpPr>
        <p:spPr bwMode="auto">
          <a:xfrm>
            <a:off x="6096000" y="177977"/>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cloud computing</a:t>
            </a:r>
            <a:endParaRPr lang="en-US" sz="2000" b="1" dirty="0">
              <a:solidFill>
                <a:schemeClr val="bg1"/>
              </a:solidFill>
              <a:latin typeface="Calibri" charset="0"/>
              <a:cs typeface="Segoe UI" charset="0"/>
            </a:endParaRPr>
          </a:p>
        </p:txBody>
      </p:sp>
      <p:sp>
        <p:nvSpPr>
          <p:cNvPr id="9" name="Rectangle 8">
            <a:extLst>
              <a:ext uri="{FF2B5EF4-FFF2-40B4-BE49-F238E27FC236}">
                <a16:creationId xmlns:a16="http://schemas.microsoft.com/office/drawing/2014/main" id="{344D7320-B7A8-EA4A-8CFC-7C9CDFF48527}"/>
              </a:ext>
            </a:extLst>
          </p:cNvPr>
          <p:cNvSpPr/>
          <p:nvPr/>
        </p:nvSpPr>
        <p:spPr>
          <a:xfrm>
            <a:off x="0" y="2522835"/>
            <a:ext cx="12192000" cy="3889541"/>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pic>
        <p:nvPicPr>
          <p:cNvPr id="10" name="Picture 9">
            <a:extLst>
              <a:ext uri="{FF2B5EF4-FFF2-40B4-BE49-F238E27FC236}">
                <a16:creationId xmlns:a16="http://schemas.microsoft.com/office/drawing/2014/main" id="{1D265451-D7FA-324E-8A73-79956D9943F9}"/>
              </a:ext>
            </a:extLst>
          </p:cNvPr>
          <p:cNvPicPr>
            <a:picLocks noChangeAspect="1"/>
          </p:cNvPicPr>
          <p:nvPr/>
        </p:nvPicPr>
        <p:blipFill>
          <a:blip r:embed="rId3"/>
          <a:stretch>
            <a:fillRect/>
          </a:stretch>
        </p:blipFill>
        <p:spPr>
          <a:xfrm>
            <a:off x="204216" y="2890275"/>
            <a:ext cx="3128830" cy="3128830"/>
          </a:xfrm>
          <a:prstGeom prst="rect">
            <a:avLst/>
          </a:prstGeom>
        </p:spPr>
      </p:pic>
      <p:pic>
        <p:nvPicPr>
          <p:cNvPr id="11" name="Picture 1" descr="RNA-Seq-alignment.png">
            <a:extLst>
              <a:ext uri="{FF2B5EF4-FFF2-40B4-BE49-F238E27FC236}">
                <a16:creationId xmlns:a16="http://schemas.microsoft.com/office/drawing/2014/main" id="{C4CC95B9-7822-9D44-9479-A12E3FCDDE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57151" y="2888092"/>
            <a:ext cx="3271336" cy="3133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5E29E9BF-E919-5E47-8D48-7A8519760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8" name="Title 1">
            <a:extLst>
              <a:ext uri="{FF2B5EF4-FFF2-40B4-BE49-F238E27FC236}">
                <a16:creationId xmlns:a16="http://schemas.microsoft.com/office/drawing/2014/main" id="{17BFB325-C36D-C643-9293-35DEC0D050E8}"/>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Arpad </a:t>
            </a:r>
            <a:r>
              <a:rPr lang="en-US" sz="1800" dirty="0" err="1">
                <a:latin typeface="Calibri"/>
                <a:cs typeface="Calibri"/>
              </a:rPr>
              <a:t>Danos</a:t>
            </a:r>
            <a:r>
              <a:rPr lang="en-US" sz="1800" dirty="0">
                <a:latin typeface="Calibri"/>
                <a:cs typeface="Calibri"/>
              </a:rPr>
              <a:t>, Felicia Gomez, Obi Griffith, Malachi Griffith,</a:t>
            </a:r>
          </a:p>
          <a:p>
            <a:pPr>
              <a:defRPr/>
            </a:pPr>
            <a:r>
              <a:rPr lang="en-US" sz="1800" dirty="0">
                <a:latin typeface="Calibri"/>
                <a:cs typeface="Calibri"/>
              </a:rPr>
              <a:t>My Hoang, Mariam Khanfar, Chris Miller, Kartik Singhal </a:t>
            </a:r>
          </a:p>
          <a:p>
            <a:pPr>
              <a:defRPr/>
            </a:pPr>
            <a:r>
              <a:rPr lang="en-US" sz="1800" dirty="0">
                <a:ln w="1270">
                  <a:solidFill>
                    <a:schemeClr val="tx1">
                      <a:alpha val="38000"/>
                    </a:schemeClr>
                  </a:solidFill>
                </a:ln>
                <a:latin typeface="Calibri"/>
                <a:cs typeface="Calibri"/>
              </a:rPr>
              <a:t>Advanced Sequencing Technologies &amp; Bioinformatics Analysis </a:t>
            </a:r>
            <a:r>
              <a:rPr lang="en-US" sz="1600" dirty="0">
                <a:ln w="1270">
                  <a:solidFill>
                    <a:schemeClr val="tx1">
                      <a:alpha val="38000"/>
                    </a:schemeClr>
                  </a:solidFill>
                </a:ln>
                <a:latin typeface="Calibri"/>
                <a:cs typeface="Calibri"/>
              </a:rPr>
              <a:t>November 5-19, 2023</a:t>
            </a:r>
          </a:p>
        </p:txBody>
      </p:sp>
    </p:spTree>
    <p:extLst>
      <p:ext uri="{BB962C8B-B14F-4D97-AF65-F5344CB8AC3E}">
        <p14:creationId xmlns:p14="http://schemas.microsoft.com/office/powerpoint/2010/main" val="1530287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1820863" y="1268413"/>
            <a:ext cx="8235950"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623392" y="981076"/>
            <a:ext cx="9288958"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dirty="0">
                <a:latin typeface="Calibri"/>
                <a:cs typeface="Calibri"/>
              </a:rPr>
              <a:t>Compute per hour: EC2 (elastic cloud computing)</a:t>
            </a:r>
          </a:p>
          <a:p>
            <a:pPr eaLnBrk="1" hangingPunct="1">
              <a:buFont typeface="Arial" charset="0"/>
              <a:buChar char="•"/>
            </a:pPr>
            <a:r>
              <a:rPr lang="en-US" dirty="0">
                <a:latin typeface="Calibri"/>
                <a:cs typeface="Calibri"/>
              </a:rPr>
              <a:t>Infinite storage (scalable): S3 (simple storage service)</a:t>
            </a:r>
          </a:p>
          <a:p>
            <a:pPr eaLnBrk="1" hangingPunct="1">
              <a:buFont typeface="Arial" charset="0"/>
              <a:buChar char="•"/>
            </a:pPr>
            <a:r>
              <a:rPr lang="en-US" dirty="0">
                <a:latin typeface="Calibri"/>
                <a:cs typeface="Calibri"/>
              </a:rPr>
              <a:t>Ready when you are High Performance Computing</a:t>
            </a:r>
          </a:p>
          <a:p>
            <a:pPr eaLnBrk="1" hangingPunct="1">
              <a:buFont typeface="Arial" charset="0"/>
              <a:buChar char="•"/>
            </a:pPr>
            <a:r>
              <a:rPr lang="en-US" dirty="0">
                <a:latin typeface="Calibri"/>
                <a:cs typeface="Calibri"/>
              </a:rPr>
              <a:t>Multiple football fields of HPC throughout the world</a:t>
            </a:r>
          </a:p>
          <a:p>
            <a:pPr eaLnBrk="1" hangingPunct="1">
              <a:buFont typeface="Arial" charset="0"/>
              <a:buChar char="•"/>
            </a:pPr>
            <a:endParaRPr lang="en-US" dirty="0">
              <a:latin typeface="Calibri"/>
              <a:cs typeface="Calibri"/>
            </a:endParaRPr>
          </a:p>
        </p:txBody>
      </p:sp>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62461" y="1074216"/>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F939F687-F1E1-FDF7-6285-8F157B7C4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52" y="2649747"/>
            <a:ext cx="5936034" cy="3497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mazon May Build Data Center in Ohio - Avalara">
            <a:extLst>
              <a:ext uri="{FF2B5EF4-FFF2-40B4-BE49-F238E27FC236}">
                <a16:creationId xmlns:a16="http://schemas.microsoft.com/office/drawing/2014/main" id="{8861269E-4556-DC90-5BEB-F9DD5CE93A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7816" y="2696231"/>
            <a:ext cx="4539376" cy="340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555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695400" y="1116013"/>
            <a:ext cx="9820200" cy="4976812"/>
          </a:xfrm>
        </p:spPr>
        <p:txBody>
          <a:bodyPr/>
          <a:lstStyle/>
          <a:p>
            <a:r>
              <a:rPr lang="en-US" dirty="0">
                <a:ea typeface="ＭＳ Ｐゴシック" charset="0"/>
              </a:rPr>
              <a:t>Not cheap</a:t>
            </a:r>
          </a:p>
          <a:p>
            <a:r>
              <a:rPr lang="en-US" dirty="0">
                <a:ea typeface="ＭＳ Ｐゴシック" charset="0"/>
              </a:rPr>
              <a:t>Getting files to and from there</a:t>
            </a:r>
          </a:p>
          <a:p>
            <a:r>
              <a:rPr lang="en-US" dirty="0">
                <a:ea typeface="ＭＳ Ｐゴシック" charset="0"/>
              </a:rPr>
              <a:t>Standardization can be a challenge if you don’t control hardware</a:t>
            </a:r>
          </a:p>
          <a:p>
            <a:r>
              <a:rPr lang="en-US" dirty="0">
                <a:ea typeface="ＭＳ Ｐゴシック" charset="0"/>
              </a:rPr>
              <a:t>PHI: personal health information &amp; security concerns</a:t>
            </a:r>
          </a:p>
          <a:p>
            <a:pPr lvl="1"/>
            <a:r>
              <a:rPr lang="en-US" dirty="0">
                <a:ea typeface="ＭＳ Ｐゴシック" charset="0"/>
              </a:rPr>
              <a:t>In the USA: HIPAA act, PSQIA act, HITECH act, Patriot act, CLIA and CAP programs, etc.</a:t>
            </a:r>
          </a:p>
          <a:p>
            <a:pPr lvl="1"/>
            <a:r>
              <a:rPr lang="en-US" dirty="0">
                <a:ea typeface="ＭＳ Ｐゴシック" charset="0"/>
                <a:hlinkClick r:id="rId3"/>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767408" y="1116013"/>
            <a:ext cx="9748192" cy="4760912"/>
          </a:xfrm>
        </p:spPr>
        <p:txBody>
          <a:bodyPr/>
          <a:lstStyle/>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 TCGA).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EB392-BD0D-976E-ED2F-055D3CF16B1A}"/>
              </a:ext>
            </a:extLst>
          </p:cNvPr>
          <p:cNvSpPr>
            <a:spLocks noGrp="1"/>
          </p:cNvSpPr>
          <p:nvPr>
            <p:ph type="title"/>
          </p:nvPr>
        </p:nvSpPr>
        <p:spPr/>
        <p:txBody>
          <a:bodyPr/>
          <a:lstStyle/>
          <a:p>
            <a:r>
              <a:rPr lang="en-US" dirty="0"/>
              <a:t>Quick summary</a:t>
            </a:r>
          </a:p>
        </p:txBody>
      </p:sp>
      <p:sp>
        <p:nvSpPr>
          <p:cNvPr id="3" name="Content Placeholder 2">
            <a:extLst>
              <a:ext uri="{FF2B5EF4-FFF2-40B4-BE49-F238E27FC236}">
                <a16:creationId xmlns:a16="http://schemas.microsoft.com/office/drawing/2014/main" id="{E2849C38-3B36-83BD-CEEC-B9C88DDA8E25}"/>
              </a:ext>
            </a:extLst>
          </p:cNvPr>
          <p:cNvSpPr>
            <a:spLocks noGrp="1"/>
          </p:cNvSpPr>
          <p:nvPr>
            <p:ph idx="1"/>
          </p:nvPr>
        </p:nvSpPr>
        <p:spPr/>
        <p:txBody>
          <a:bodyPr/>
          <a:lstStyle/>
          <a:p>
            <a:pPr marL="0" indent="0">
              <a:buNone/>
            </a:pPr>
            <a:r>
              <a:rPr lang="en-US" dirty="0"/>
              <a:t>EC2 = where we rent virtual computers (</a:t>
            </a:r>
            <a:r>
              <a:rPr lang="en-US" b="1" u="sng" dirty="0"/>
              <a:t>instances</a:t>
            </a:r>
            <a:r>
              <a:rPr lang="en-US" dirty="0"/>
              <a:t>)</a:t>
            </a:r>
          </a:p>
          <a:p>
            <a:pPr marL="0" indent="0">
              <a:buNone/>
            </a:pPr>
            <a:r>
              <a:rPr lang="en-US" dirty="0"/>
              <a:t>That we can start, stop, expand as needed to save computing cost</a:t>
            </a:r>
          </a:p>
        </p:txBody>
      </p:sp>
    </p:spTree>
    <p:extLst>
      <p:ext uri="{BB962C8B-B14F-4D97-AF65-F5344CB8AC3E}">
        <p14:creationId xmlns:p14="http://schemas.microsoft.com/office/powerpoint/2010/main" val="2638273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850106"/>
          </a:xfrm>
        </p:spPr>
        <p:txBody>
          <a:bodyPr/>
          <a:lstStyle/>
          <a:p>
            <a:r>
              <a:rPr lang="en-US" dirty="0"/>
              <a:t>What is an AMI/snapshot?</a:t>
            </a:r>
          </a:p>
        </p:txBody>
      </p:sp>
      <p:sp>
        <p:nvSpPr>
          <p:cNvPr id="3" name="Content Placeholder 2"/>
          <p:cNvSpPr>
            <a:spLocks noGrp="1"/>
          </p:cNvSpPr>
          <p:nvPr>
            <p:ph idx="1"/>
          </p:nvPr>
        </p:nvSpPr>
        <p:spPr>
          <a:xfrm>
            <a:off x="479376" y="836712"/>
            <a:ext cx="11377264"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53752"/>
            <a:ext cx="11449272"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623392" y="1268760"/>
            <a:ext cx="10873208"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706090"/>
          </a:xfrm>
        </p:spPr>
        <p:txBody>
          <a:bodyPr/>
          <a:lstStyle/>
          <a:p>
            <a:r>
              <a:rPr lang="en-US" sz="3200" dirty="0"/>
              <a:t>How much does it cost to use AWS EC2 resources?</a:t>
            </a:r>
          </a:p>
        </p:txBody>
      </p:sp>
      <p:sp>
        <p:nvSpPr>
          <p:cNvPr id="5" name="TextBox 4"/>
          <p:cNvSpPr txBox="1"/>
          <p:nvPr/>
        </p:nvSpPr>
        <p:spPr>
          <a:xfrm>
            <a:off x="623392" y="5293657"/>
            <a:ext cx="10945216" cy="1015663"/>
          </a:xfrm>
          <a:prstGeom prst="rect">
            <a:avLst/>
          </a:prstGeom>
          <a:noFill/>
        </p:spPr>
        <p:txBody>
          <a:bodyPr wrap="square" rtlCol="0">
            <a:spAutoFit/>
          </a:bodyPr>
          <a:lstStyle/>
          <a:p>
            <a:pPr algn="ctr"/>
            <a:r>
              <a:rPr lang="en-US" sz="2000" dirty="0"/>
              <a:t>Data transfer (GB): In: free; Out: first 100 GB free, $0.05-0.09 per GB depending on amount</a:t>
            </a:r>
            <a:br>
              <a:rPr lang="en-US" sz="2000" dirty="0"/>
            </a:br>
            <a:r>
              <a:rPr lang="en-US" sz="2000" dirty="0"/>
              <a:t>EBS storage (GB/Month): $0.08</a:t>
            </a:r>
            <a:br>
              <a:rPr lang="en-US" sz="2000" dirty="0"/>
            </a:br>
            <a:r>
              <a:rPr lang="en-US" sz="2000" dirty="0"/>
              <a:t>S3 storage (GB/Month):  $0.023 standard, $0.0125 infrequent access, or $0.004 glacier</a:t>
            </a:r>
          </a:p>
        </p:txBody>
      </p:sp>
      <p:pic>
        <p:nvPicPr>
          <p:cNvPr id="6" name="Picture 5">
            <a:extLst>
              <a:ext uri="{FF2B5EF4-FFF2-40B4-BE49-F238E27FC236}">
                <a16:creationId xmlns:a16="http://schemas.microsoft.com/office/drawing/2014/main" id="{6FEAA1AE-46C1-1E7D-951B-5FA1DE8ECFAB}"/>
              </a:ext>
            </a:extLst>
          </p:cNvPr>
          <p:cNvPicPr>
            <a:picLocks noChangeAspect="1"/>
          </p:cNvPicPr>
          <p:nvPr/>
        </p:nvPicPr>
        <p:blipFill rotWithShape="1">
          <a:blip r:embed="rId3">
            <a:extLst>
              <a:ext uri="{28A0092B-C50C-407E-A947-70E740481C1C}">
                <a14:useLocalDpi xmlns:a14="http://schemas.microsoft.com/office/drawing/2010/main" val="0"/>
              </a:ext>
            </a:extLst>
          </a:blip>
          <a:srcRect b="5829"/>
          <a:stretch/>
        </p:blipFill>
        <p:spPr>
          <a:xfrm>
            <a:off x="3109966" y="593904"/>
            <a:ext cx="5972068" cy="4622502"/>
          </a:xfrm>
          <a:prstGeom prst="rect">
            <a:avLst/>
          </a:prstGeom>
        </p:spPr>
      </p:pic>
    </p:spTree>
    <p:extLst>
      <p:ext uri="{BB962C8B-B14F-4D97-AF65-F5344CB8AC3E}">
        <p14:creationId xmlns:p14="http://schemas.microsoft.com/office/powerpoint/2010/main" val="245283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479376" y="1052736"/>
            <a:ext cx="11377264" cy="5055840"/>
          </a:xfrm>
        </p:spPr>
        <p:txBody>
          <a:bodyPr/>
          <a:lstStyle/>
          <a:p>
            <a:r>
              <a:rPr lang="en-US" dirty="0"/>
              <a:t>Generally you get an accounting of usage and cost on a 30 day cycle</a:t>
            </a:r>
          </a:p>
          <a:p>
            <a:pPr lvl="1"/>
            <a:r>
              <a:rPr lang="en-US" dirty="0"/>
              <a:t>Pricing is per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74638"/>
            <a:ext cx="8839200" cy="1143000"/>
          </a:xfrm>
        </p:spPr>
        <p:txBody>
          <a:bodyPr/>
          <a:lstStyle/>
          <a:p>
            <a:r>
              <a:rPr lang="en-US" dirty="0"/>
              <a:t>Amazon AWS documentation</a:t>
            </a:r>
          </a:p>
        </p:txBody>
      </p:sp>
      <p:sp>
        <p:nvSpPr>
          <p:cNvPr id="5" name="Content Placeholder 2"/>
          <p:cNvSpPr>
            <a:spLocks noGrp="1"/>
          </p:cNvSpPr>
          <p:nvPr>
            <p:ph idx="1"/>
          </p:nvPr>
        </p:nvSpPr>
        <p:spPr>
          <a:xfrm>
            <a:off x="695400" y="1600200"/>
            <a:ext cx="10945216" cy="4724400"/>
          </a:xfrm>
        </p:spPr>
        <p:txBody>
          <a:bodyPr/>
          <a:lstStyle/>
          <a:p>
            <a:pPr marL="0" indent="0" algn="ctr">
              <a:buNone/>
            </a:pPr>
            <a:r>
              <a:rPr lang="en-US" dirty="0">
                <a:hlinkClick r:id="rId3"/>
              </a:rPr>
              <a:t>https://rnabio.org/module-00-setup/0000/06/01/Intro_to_AWS/</a:t>
            </a:r>
            <a:endParaRPr lang="en-US" dirty="0"/>
          </a:p>
          <a:p>
            <a:pPr marL="0" indent="0" algn="ctr">
              <a:buNone/>
            </a:pPr>
            <a:endParaRPr lang="en-US" dirty="0">
              <a:hlinkClick r:id="rId4"/>
            </a:endParaRPr>
          </a:p>
          <a:p>
            <a:pPr marL="0" indent="0" algn="ctr">
              <a:buNone/>
            </a:pPr>
            <a:r>
              <a:rPr lang="en-US" dirty="0">
                <a:hlinkClick r:id="rId4"/>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B5539-57AE-FB8C-FC71-65E15A3CF61A}"/>
              </a:ext>
            </a:extLst>
          </p:cNvPr>
          <p:cNvSpPr>
            <a:spLocks noGrp="1"/>
          </p:cNvSpPr>
          <p:nvPr>
            <p:ph type="title"/>
          </p:nvPr>
        </p:nvSpPr>
        <p:spPr/>
        <p:txBody>
          <a:bodyPr/>
          <a:lstStyle/>
          <a:p>
            <a:r>
              <a:rPr lang="en-US" dirty="0"/>
              <a:t>Motivation for using cloud computing in this course </a:t>
            </a:r>
          </a:p>
        </p:txBody>
      </p:sp>
      <p:pic>
        <p:nvPicPr>
          <p:cNvPr id="1026" name="Picture 2" descr="Drake Hotline Bling Meme Generator - Piñata Farms - The best meme generator  and meme maker for video &amp; image memes">
            <a:extLst>
              <a:ext uri="{FF2B5EF4-FFF2-40B4-BE49-F238E27FC236}">
                <a16:creationId xmlns:a16="http://schemas.microsoft.com/office/drawing/2014/main" id="{495460C0-0A6B-94A5-1A9C-BB0651B33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057" y="1690688"/>
            <a:ext cx="4351338"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2060DA-1266-FB55-E835-1287B1E0C54E}"/>
              </a:ext>
            </a:extLst>
          </p:cNvPr>
          <p:cNvSpPr txBox="1"/>
          <p:nvPr/>
        </p:nvSpPr>
        <p:spPr>
          <a:xfrm>
            <a:off x="5436973" y="2062144"/>
            <a:ext cx="4399005" cy="954107"/>
          </a:xfrm>
          <a:prstGeom prst="rect">
            <a:avLst/>
          </a:prstGeom>
          <a:noFill/>
        </p:spPr>
        <p:txBody>
          <a:bodyPr wrap="square" rtlCol="0">
            <a:spAutoFit/>
          </a:bodyPr>
          <a:lstStyle/>
          <a:p>
            <a:r>
              <a:rPr lang="en-US" sz="2800" dirty="0"/>
              <a:t>Download 50+ packages on 20+ different computers </a:t>
            </a:r>
          </a:p>
        </p:txBody>
      </p:sp>
      <p:sp>
        <p:nvSpPr>
          <p:cNvPr id="5" name="TextBox 4">
            <a:extLst>
              <a:ext uri="{FF2B5EF4-FFF2-40B4-BE49-F238E27FC236}">
                <a16:creationId xmlns:a16="http://schemas.microsoft.com/office/drawing/2014/main" id="{27FDF083-3929-B664-219D-11EEF470B94A}"/>
              </a:ext>
            </a:extLst>
          </p:cNvPr>
          <p:cNvSpPr txBox="1"/>
          <p:nvPr/>
        </p:nvSpPr>
        <p:spPr>
          <a:xfrm>
            <a:off x="5436973" y="4341814"/>
            <a:ext cx="4621427" cy="1384995"/>
          </a:xfrm>
          <a:prstGeom prst="rect">
            <a:avLst/>
          </a:prstGeom>
          <a:noFill/>
        </p:spPr>
        <p:txBody>
          <a:bodyPr wrap="square" rtlCol="0">
            <a:spAutoFit/>
          </a:bodyPr>
          <a:lstStyle/>
          <a:p>
            <a:r>
              <a:rPr lang="en-US" sz="2800" dirty="0"/>
              <a:t>Use cloud computing service, create 1 public image with all packages, and clone that  </a:t>
            </a:r>
          </a:p>
        </p:txBody>
      </p:sp>
    </p:spTree>
    <p:extLst>
      <p:ext uri="{BB962C8B-B14F-4D97-AF65-F5344CB8AC3E}">
        <p14:creationId xmlns:p14="http://schemas.microsoft.com/office/powerpoint/2010/main" val="2533568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695400" y="1052513"/>
            <a:ext cx="10945216"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623392" y="1268760"/>
            <a:ext cx="11161240" cy="5055840"/>
          </a:xfrm>
        </p:spPr>
        <p:txBody>
          <a:bodyPr/>
          <a:lstStyle/>
          <a:p>
            <a:r>
              <a:rPr lang="en-US" dirty="0">
                <a:ea typeface="ＭＳ Ｐゴシック" charset="0"/>
              </a:rPr>
              <a:t>Loaded data files to a web server (</a:t>
            </a:r>
            <a:r>
              <a:rPr lang="en-US" dirty="0" err="1">
                <a:ea typeface="ＭＳ Ｐゴシック" charset="0"/>
              </a:rPr>
              <a:t>genomedata.org</a:t>
            </a:r>
            <a:r>
              <a:rPr lang="en-US" dirty="0">
                <a:ea typeface="ＭＳ Ｐゴシック" charset="0"/>
              </a:rPr>
              <a:t>)</a:t>
            </a:r>
          </a:p>
          <a:p>
            <a:r>
              <a:rPr lang="en-US" dirty="0">
                <a:ea typeface="ＭＳ Ｐゴシック" charset="0"/>
              </a:rPr>
              <a:t>We started with a base </a:t>
            </a:r>
            <a:r>
              <a:rPr lang="en-US">
                <a:ea typeface="ＭＳ Ｐゴシック" charset="0"/>
              </a:rPr>
              <a:t>Ubuntu 22.04 </a:t>
            </a:r>
            <a:r>
              <a:rPr lang="en-US" dirty="0">
                <a:ea typeface="ＭＳ Ｐゴシック" charset="0"/>
              </a:rPr>
              <a:t>(Linux) instance and loaded a whole bunch of software for NGS analysis.</a:t>
            </a:r>
          </a:p>
          <a:p>
            <a:r>
              <a:rPr lang="en-US" dirty="0">
                <a:ea typeface="ＭＳ Ｐゴシック" charset="0"/>
              </a:rPr>
              <a:t>We will copy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 to protect your data.</a:t>
            </a:r>
          </a:p>
        </p:txBody>
      </p:sp>
    </p:spTree>
    <p:extLst>
      <p:ext uri="{BB962C8B-B14F-4D97-AF65-F5344CB8AC3E}">
        <p14:creationId xmlns:p14="http://schemas.microsoft.com/office/powerpoint/2010/main" val="436698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03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631950" y="-26988"/>
            <a:ext cx="8839200" cy="863601"/>
          </a:xfrm>
        </p:spPr>
        <p:txBody>
          <a:bodyPr/>
          <a:lstStyle/>
          <a:p>
            <a:r>
              <a:rPr lang="en-US" sz="3200" dirty="0"/>
              <a:t>Go to course wiki, “Log into AWS” page</a:t>
            </a:r>
          </a:p>
        </p:txBody>
      </p:sp>
      <p:pic>
        <p:nvPicPr>
          <p:cNvPr id="3" name="Picture 2">
            <a:extLst>
              <a:ext uri="{FF2B5EF4-FFF2-40B4-BE49-F238E27FC236}">
                <a16:creationId xmlns:a16="http://schemas.microsoft.com/office/drawing/2014/main" id="{796F55BB-9950-6C42-9A64-3B3185E96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144" y="692697"/>
            <a:ext cx="8677328" cy="5053002"/>
          </a:xfrm>
          <a:prstGeom prst="rect">
            <a:avLst/>
          </a:prstGeom>
        </p:spPr>
      </p:pic>
      <p:sp>
        <p:nvSpPr>
          <p:cNvPr id="4" name="Rectangle 3">
            <a:extLst>
              <a:ext uri="{FF2B5EF4-FFF2-40B4-BE49-F238E27FC236}">
                <a16:creationId xmlns:a16="http://schemas.microsoft.com/office/drawing/2014/main" id="{088881F4-DD23-C74F-8BD0-A7EF00AB7DC5}"/>
              </a:ext>
            </a:extLst>
          </p:cNvPr>
          <p:cNvSpPr/>
          <p:nvPr/>
        </p:nvSpPr>
        <p:spPr>
          <a:xfrm>
            <a:off x="1847528" y="5877272"/>
            <a:ext cx="8856984" cy="369332"/>
          </a:xfrm>
          <a:prstGeom prst="rect">
            <a:avLst/>
          </a:prstGeom>
        </p:spPr>
        <p:txBody>
          <a:bodyPr wrap="square">
            <a:spAutoFit/>
          </a:bodyPr>
          <a:lstStyle/>
          <a:p>
            <a:r>
              <a:rPr lang="en-US" b="0" i="0" u="sng" dirty="0">
                <a:effectLst/>
                <a:latin typeface="Slack-Lato"/>
                <a:hlinkClick r:id="rId4"/>
              </a:rPr>
              <a:t>https://rnabio.org/module-00-setup/0000/07/01/Log_into_Compute</a:t>
            </a:r>
            <a:r>
              <a:rPr lang="en-US" b="0" i="0" u="sng">
                <a:effectLst/>
                <a:latin typeface="Slack-Lato"/>
                <a:hlinkClick r:id="rId4"/>
              </a:rPr>
              <a:t>/</a:t>
            </a:r>
            <a:r>
              <a:rPr lang="en-US" b="0" i="0">
                <a:solidFill>
                  <a:srgbClr val="1D1C1D"/>
                </a:solidFill>
                <a:effectLst/>
                <a:latin typeface="Slack-Lato"/>
              </a:rPr>
              <a:t> </a:t>
            </a:r>
            <a:endParaRPr lang="en-US" dirty="0"/>
          </a:p>
        </p:txBody>
      </p:sp>
    </p:spTree>
    <p:extLst>
      <p:ext uri="{BB962C8B-B14F-4D97-AF65-F5344CB8AC3E}">
        <p14:creationId xmlns:p14="http://schemas.microsoft.com/office/powerpoint/2010/main" val="564387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2063552" y="5733259"/>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7724930" y="551038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4" name="Picture 3" descr="A screenshot of a login screen&#10;&#10;Description automatically generated">
            <a:extLst>
              <a:ext uri="{FF2B5EF4-FFF2-40B4-BE49-F238E27FC236}">
                <a16:creationId xmlns:a16="http://schemas.microsoft.com/office/drawing/2014/main" id="{0982DD17-B2CC-CB92-DE78-3628A09C362E}"/>
              </a:ext>
            </a:extLst>
          </p:cNvPr>
          <p:cNvPicPr>
            <a:picLocks noChangeAspect="1"/>
          </p:cNvPicPr>
          <p:nvPr/>
        </p:nvPicPr>
        <p:blipFill rotWithShape="1">
          <a:blip r:embed="rId4"/>
          <a:srcRect b="14337"/>
          <a:stretch/>
        </p:blipFill>
        <p:spPr>
          <a:xfrm>
            <a:off x="3921501" y="1027907"/>
            <a:ext cx="3830683" cy="4699800"/>
          </a:xfrm>
          <a:prstGeom prst="rect">
            <a:avLst/>
          </a:prstGeom>
        </p:spPr>
      </p:pic>
    </p:spTree>
    <p:extLst>
      <p:ext uri="{BB962C8B-B14F-4D97-AF65-F5344CB8AC3E}">
        <p14:creationId xmlns:p14="http://schemas.microsoft.com/office/powerpoint/2010/main" val="2768167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564D132B-3481-8397-C5DE-E46BA2B0433F}"/>
              </a:ext>
            </a:extLst>
          </p:cNvPr>
          <p:cNvPicPr>
            <a:picLocks noChangeAspect="1"/>
          </p:cNvPicPr>
          <p:nvPr/>
        </p:nvPicPr>
        <p:blipFill>
          <a:blip r:embed="rId3"/>
          <a:stretch>
            <a:fillRect/>
          </a:stretch>
        </p:blipFill>
        <p:spPr>
          <a:xfrm>
            <a:off x="345425" y="1467905"/>
            <a:ext cx="11501149" cy="4226989"/>
          </a:xfrm>
          <a:prstGeom prst="rect">
            <a:avLst/>
          </a:prstGeo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5231904" y="162880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481392" y="2598945"/>
            <a:ext cx="3006080" cy="830997"/>
          </a:xfrm>
          <a:prstGeom prst="rect">
            <a:avLst/>
          </a:prstGeom>
          <a:solidFill>
            <a:schemeClr val="bg1"/>
          </a:solidFill>
        </p:spPr>
        <p:txBody>
          <a:bodyPr wrap="square">
            <a:spAutoFit/>
          </a:bodyPr>
          <a:lstStyle/>
          <a:p>
            <a:r>
              <a:rPr lang="en-US" dirty="0"/>
              <a:t>Make sure you are in N. Virginia region</a:t>
            </a:r>
          </a:p>
        </p:txBody>
      </p:sp>
      <p:cxnSp>
        <p:nvCxnSpPr>
          <p:cNvPr id="7" name="Straight Arrow Connector 6"/>
          <p:cNvCxnSpPr/>
          <p:nvPr/>
        </p:nvCxnSpPr>
        <p:spPr>
          <a:xfrm flipV="1">
            <a:off x="9984432" y="1772819"/>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EF1CCCE9-A1A0-2A40-A657-BC9A8045A1FD}"/>
              </a:ext>
            </a:extLst>
          </p:cNvPr>
          <p:cNvSpPr/>
          <p:nvPr/>
        </p:nvSpPr>
        <p:spPr>
          <a:xfrm>
            <a:off x="5238156" y="1938030"/>
            <a:ext cx="2267744" cy="461665"/>
          </a:xfrm>
          <a:prstGeom prst="rect">
            <a:avLst/>
          </a:prstGeom>
          <a:solidFill>
            <a:schemeClr val="bg1"/>
          </a:solidFill>
        </p:spPr>
        <p:txBody>
          <a:bodyPr wrap="square">
            <a:spAutoFit/>
          </a:bodyPr>
          <a:lstStyle/>
          <a:p>
            <a:r>
              <a:rPr lang="en-US" dirty="0"/>
              <a:t>Search for EC2</a:t>
            </a:r>
          </a:p>
        </p:txBody>
      </p:sp>
    </p:spTree>
    <p:extLst>
      <p:ext uri="{BB962C8B-B14F-4D97-AF65-F5344CB8AC3E}">
        <p14:creationId xmlns:p14="http://schemas.microsoft.com/office/powerpoint/2010/main" val="3365931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BB8B3CEF-19EE-CF8C-9885-4DD72C400108}"/>
              </a:ext>
            </a:extLst>
          </p:cNvPr>
          <p:cNvPicPr>
            <a:picLocks noChangeAspect="1"/>
          </p:cNvPicPr>
          <p:nvPr/>
        </p:nvPicPr>
        <p:blipFill>
          <a:blip r:embed="rId3"/>
          <a:stretch>
            <a:fillRect/>
          </a:stretch>
        </p:blipFill>
        <p:spPr>
          <a:xfrm>
            <a:off x="1363910" y="1665288"/>
            <a:ext cx="10064926" cy="4240212"/>
          </a:xfrm>
          <a:prstGeom prst="rect">
            <a:avLst/>
          </a:prstGeom>
        </p:spPr>
      </p:pic>
      <p:sp>
        <p:nvSpPr>
          <p:cNvPr id="2" name="Title 1"/>
          <p:cNvSpPr>
            <a:spLocks noGrp="1"/>
          </p:cNvSpPr>
          <p:nvPr>
            <p:ph type="title"/>
          </p:nvPr>
        </p:nvSpPr>
        <p:spPr/>
        <p:txBody>
          <a:bodyPr/>
          <a:lstStyle/>
          <a:p>
            <a:r>
              <a:rPr lang="en-US" dirty="0"/>
              <a:t>From EC2 Dashboard, launch a new Instance</a:t>
            </a:r>
          </a:p>
        </p:txBody>
      </p:sp>
      <p:cxnSp>
        <p:nvCxnSpPr>
          <p:cNvPr id="5" name="Straight Arrow Connector 4"/>
          <p:cNvCxnSpPr/>
          <p:nvPr/>
        </p:nvCxnSpPr>
        <p:spPr>
          <a:xfrm flipH="1">
            <a:off x="3935760"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E8CCD0A-F796-6A43-B43F-754F05061FCC}"/>
              </a:ext>
            </a:extLst>
          </p:cNvPr>
          <p:cNvCxnSpPr/>
          <p:nvPr/>
        </p:nvCxnSpPr>
        <p:spPr>
          <a:xfrm flipH="1">
            <a:off x="2135560"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7161A2AE-93AD-98B6-B821-87588F6FA793}"/>
              </a:ext>
            </a:extLst>
          </p:cNvPr>
          <p:cNvPicPr>
            <a:picLocks noChangeAspect="1"/>
          </p:cNvPicPr>
          <p:nvPr/>
        </p:nvPicPr>
        <p:blipFill>
          <a:blip r:embed="rId3"/>
          <a:stretch>
            <a:fillRect/>
          </a:stretch>
        </p:blipFill>
        <p:spPr>
          <a:xfrm>
            <a:off x="1755039" y="1356806"/>
            <a:ext cx="7772400" cy="2692400"/>
          </a:xfrm>
          <a:prstGeom prst="rect">
            <a:avLst/>
          </a:prstGeom>
        </p:spPr>
      </p:pic>
      <p:sp>
        <p:nvSpPr>
          <p:cNvPr id="2" name="Title 1"/>
          <p:cNvSpPr>
            <a:spLocks noGrp="1"/>
          </p:cNvSpPr>
          <p:nvPr>
            <p:ph type="title"/>
          </p:nvPr>
        </p:nvSpPr>
        <p:spPr/>
        <p:txBody>
          <a:bodyPr/>
          <a:lstStyle/>
          <a:p>
            <a:r>
              <a:rPr lang="en-US" sz="2800" dirty="0"/>
              <a:t>Name your instance “</a:t>
            </a:r>
            <a:r>
              <a:rPr lang="en-US" sz="2800" dirty="0" err="1"/>
              <a:t>FirstnameLastname</a:t>
            </a:r>
            <a:r>
              <a:rPr lang="en-US" sz="2800" dirty="0"/>
              <a:t>” (e.g. </a:t>
            </a:r>
            <a:r>
              <a:rPr lang="en-US" sz="2800" dirty="0" err="1"/>
              <a:t>MyHoang</a:t>
            </a:r>
            <a:r>
              <a:rPr lang="en-US" sz="2800" dirty="0"/>
              <a:t>)</a:t>
            </a:r>
          </a:p>
        </p:txBody>
      </p:sp>
      <p:cxnSp>
        <p:nvCxnSpPr>
          <p:cNvPr id="5" name="Straight Arrow Connector 4"/>
          <p:cNvCxnSpPr/>
          <p:nvPr/>
        </p:nvCxnSpPr>
        <p:spPr>
          <a:xfrm flipV="1">
            <a:off x="2927648" y="356292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23392" y="4383982"/>
            <a:ext cx="7500771" cy="954107"/>
          </a:xfrm>
          <a:prstGeom prst="rect">
            <a:avLst/>
          </a:prstGeom>
          <a:solidFill>
            <a:schemeClr val="bg1">
              <a:alpha val="95000"/>
            </a:schemeClr>
          </a:solid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Tree>
    <p:extLst>
      <p:ext uri="{BB962C8B-B14F-4D97-AF65-F5344CB8AC3E}">
        <p14:creationId xmlns:p14="http://schemas.microsoft.com/office/powerpoint/2010/main" val="1127356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D5588429-848D-C217-A9FD-D7B84F111EB6}"/>
              </a:ext>
            </a:extLst>
          </p:cNvPr>
          <p:cNvPicPr>
            <a:picLocks noChangeAspect="1"/>
          </p:cNvPicPr>
          <p:nvPr/>
        </p:nvPicPr>
        <p:blipFill rotWithShape="1">
          <a:blip r:embed="rId3"/>
          <a:srcRect t="5605"/>
          <a:stretch/>
        </p:blipFill>
        <p:spPr>
          <a:xfrm>
            <a:off x="2238375" y="1556124"/>
            <a:ext cx="7715250" cy="4765301"/>
          </a:xfrm>
          <a:prstGeom prst="rect">
            <a:avLst/>
          </a:prstGeom>
        </p:spPr>
      </p:pic>
      <p:sp>
        <p:nvSpPr>
          <p:cNvPr id="2" name="Title 1"/>
          <p:cNvSpPr>
            <a:spLocks noGrp="1"/>
          </p:cNvSpPr>
          <p:nvPr>
            <p:ph type="title"/>
          </p:nvPr>
        </p:nvSpPr>
        <p:spPr/>
        <p:txBody>
          <a:bodyPr/>
          <a:lstStyle/>
          <a:p>
            <a:r>
              <a:rPr lang="en-US" dirty="0"/>
              <a:t>Choose an AMI – Find the cshl-seqtec-2023 AMI in the My AMIs</a:t>
            </a:r>
          </a:p>
        </p:txBody>
      </p:sp>
      <p:cxnSp>
        <p:nvCxnSpPr>
          <p:cNvPr id="7" name="Straight Arrow Connector 6"/>
          <p:cNvCxnSpPr/>
          <p:nvPr/>
        </p:nvCxnSpPr>
        <p:spPr>
          <a:xfrm flipH="1">
            <a:off x="3933850" y="322019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6878787" y="4535388"/>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8BFF3F66-38BD-B394-5207-EAD34ED1CDE7}"/>
              </a:ext>
            </a:extLst>
          </p:cNvPr>
          <p:cNvSpPr/>
          <p:nvPr/>
        </p:nvSpPr>
        <p:spPr>
          <a:xfrm>
            <a:off x="7476306" y="2547640"/>
            <a:ext cx="1368152"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50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30FC88B4-BEB6-2FE7-DA59-99377CCC9C27}"/>
              </a:ext>
            </a:extLst>
          </p:cNvPr>
          <p:cNvPicPr>
            <a:picLocks noChangeAspect="1"/>
          </p:cNvPicPr>
          <p:nvPr/>
        </p:nvPicPr>
        <p:blipFill rotWithShape="1">
          <a:blip r:embed="rId2"/>
          <a:srcRect t="2876"/>
          <a:stretch/>
        </p:blipFill>
        <p:spPr>
          <a:xfrm>
            <a:off x="2552098" y="1690688"/>
            <a:ext cx="7087804" cy="4664075"/>
          </a:xfrm>
          <a:prstGeom prst="rect">
            <a:avLst/>
          </a:prstGeom>
        </p:spPr>
      </p:pic>
      <p:sp>
        <p:nvSpPr>
          <p:cNvPr id="2" name="Title 1"/>
          <p:cNvSpPr>
            <a:spLocks noGrp="1"/>
          </p:cNvSpPr>
          <p:nvPr>
            <p:ph type="title"/>
          </p:nvPr>
        </p:nvSpPr>
        <p:spPr/>
        <p:txBody>
          <a:bodyPr/>
          <a:lstStyle/>
          <a:p>
            <a:r>
              <a:rPr lang="en-US" dirty="0"/>
              <a:t>Choose “m6a.xlarge” instance type, then "Next: Configure Instance Details".</a:t>
            </a:r>
          </a:p>
        </p:txBody>
      </p:sp>
      <p:cxnSp>
        <p:nvCxnSpPr>
          <p:cNvPr id="5" name="Straight Arrow Connector 4"/>
          <p:cNvCxnSpPr/>
          <p:nvPr/>
        </p:nvCxnSpPr>
        <p:spPr>
          <a:xfrm flipH="1">
            <a:off x="5231904" y="540521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383810" y="2991973"/>
            <a:ext cx="2160240" cy="53115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509F15-39B7-ABD2-007B-80B929FEF186}"/>
              </a:ext>
            </a:extLst>
          </p:cNvPr>
          <p:cNvPicPr>
            <a:picLocks noChangeAspect="1"/>
          </p:cNvPicPr>
          <p:nvPr/>
        </p:nvPicPr>
        <p:blipFill>
          <a:blip r:embed="rId3"/>
          <a:stretch>
            <a:fillRect/>
          </a:stretch>
        </p:blipFill>
        <p:spPr>
          <a:xfrm>
            <a:off x="1679992" y="2648942"/>
            <a:ext cx="9381914" cy="2783814"/>
          </a:xfrm>
          <a:prstGeom prst="rect">
            <a:avLst/>
          </a:prstGeom>
        </p:spPr>
      </p:pic>
      <p:sp>
        <p:nvSpPr>
          <p:cNvPr id="2" name="Title 1"/>
          <p:cNvSpPr>
            <a:spLocks noGrp="1"/>
          </p:cNvSpPr>
          <p:nvPr>
            <p:ph type="title"/>
          </p:nvPr>
        </p:nvSpPr>
        <p:spPr/>
        <p:txBody>
          <a:bodyPr/>
          <a:lstStyle/>
          <a:p>
            <a:r>
              <a:rPr lang="en-US" dirty="0"/>
              <a:t>Choose an existing key pair: ”cshl_2023_student"</a:t>
            </a:r>
          </a:p>
        </p:txBody>
      </p:sp>
      <p:cxnSp>
        <p:nvCxnSpPr>
          <p:cNvPr id="6" name="Straight Arrow Connector 5"/>
          <p:cNvCxnSpPr>
            <a:cxnSpLocks/>
          </p:cNvCxnSpPr>
          <p:nvPr/>
        </p:nvCxnSpPr>
        <p:spPr>
          <a:xfrm>
            <a:off x="1470442" y="4986114"/>
            <a:ext cx="72008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3026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50053A88-26CA-DBFB-2B98-EB2FFFA75112}"/>
              </a:ext>
            </a:extLst>
          </p:cNvPr>
          <p:cNvPicPr>
            <a:picLocks noChangeAspect="1"/>
          </p:cNvPicPr>
          <p:nvPr/>
        </p:nvPicPr>
        <p:blipFill>
          <a:blip r:embed="rId3"/>
          <a:stretch>
            <a:fillRect/>
          </a:stretch>
        </p:blipFill>
        <p:spPr>
          <a:xfrm>
            <a:off x="1562101" y="1645028"/>
            <a:ext cx="9854952" cy="4450972"/>
          </a:xfrm>
          <a:prstGeom prst="rect">
            <a:avLst/>
          </a:prstGeom>
        </p:spPr>
      </p:pic>
      <p:sp>
        <p:nvSpPr>
          <p:cNvPr id="2" name="Title 1"/>
          <p:cNvSpPr>
            <a:spLocks noGrp="1"/>
          </p:cNvSpPr>
          <p:nvPr>
            <p:ph type="title"/>
          </p:nvPr>
        </p:nvSpPr>
        <p:spPr/>
        <p:txBody>
          <a:bodyPr/>
          <a:lstStyle/>
          <a:p>
            <a:r>
              <a:rPr lang="en-US" sz="2400" dirty="0"/>
              <a:t>Select an Existing Security Group, choose "SSH/HTTP/</a:t>
            </a:r>
            <a:r>
              <a:rPr lang="en-US" sz="2400" dirty="0" err="1"/>
              <a:t>Jupyter</a:t>
            </a:r>
            <a:r>
              <a:rPr lang="en-US" sz="2400" dirty="0"/>
              <a:t>". Then hit "Review and Launch". </a:t>
            </a:r>
          </a:p>
        </p:txBody>
      </p:sp>
      <p:cxnSp>
        <p:nvCxnSpPr>
          <p:cNvPr id="5" name="Straight Arrow Connector 4"/>
          <p:cNvCxnSpPr/>
          <p:nvPr/>
        </p:nvCxnSpPr>
        <p:spPr>
          <a:xfrm flipH="1">
            <a:off x="6273552" y="44881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4648994" y="547722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8224242" y="4115482"/>
            <a:ext cx="1584176" cy="52014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242B66-B9C4-825E-BC1C-7FF035433F0A}"/>
              </a:ext>
            </a:extLst>
          </p:cNvPr>
          <p:cNvPicPr>
            <a:picLocks noChangeAspect="1"/>
          </p:cNvPicPr>
          <p:nvPr/>
        </p:nvPicPr>
        <p:blipFill>
          <a:blip r:embed="rId3"/>
          <a:stretch>
            <a:fillRect/>
          </a:stretch>
        </p:blipFill>
        <p:spPr>
          <a:xfrm>
            <a:off x="2330450" y="1421173"/>
            <a:ext cx="8037810" cy="4879615"/>
          </a:xfrm>
          <a:prstGeom prst="rect">
            <a:avLst/>
          </a:prstGeom>
        </p:spPr>
      </p:pic>
      <p:sp>
        <p:nvSpPr>
          <p:cNvPr id="2" name="Title 1"/>
          <p:cNvSpPr>
            <a:spLocks noGrp="1"/>
          </p:cNvSpPr>
          <p:nvPr>
            <p:ph type="title"/>
          </p:nvPr>
        </p:nvSpPr>
        <p:spPr/>
        <p:txBody>
          <a:bodyPr/>
          <a:lstStyle/>
          <a:p>
            <a:r>
              <a:rPr lang="en-US" sz="2400" dirty="0"/>
              <a:t>You should see 1 60 GiB root volume and 1 500 GiB EBS volume as the two storage volumes.</a:t>
            </a:r>
          </a:p>
        </p:txBody>
      </p:sp>
      <p:sp>
        <p:nvSpPr>
          <p:cNvPr id="5" name="Rectangle 4"/>
          <p:cNvSpPr/>
          <p:nvPr/>
        </p:nvSpPr>
        <p:spPr>
          <a:xfrm>
            <a:off x="2463800" y="2272680"/>
            <a:ext cx="7804150" cy="144016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3839539-F1B0-D95E-DCEF-A9B81C19795B}"/>
              </a:ext>
            </a:extLst>
          </p:cNvPr>
          <p:cNvPicPr>
            <a:picLocks noChangeAspect="1"/>
          </p:cNvPicPr>
          <p:nvPr/>
        </p:nvPicPr>
        <p:blipFill rotWithShape="1">
          <a:blip r:embed="rId2"/>
          <a:srcRect t="1200"/>
          <a:stretch/>
        </p:blipFill>
        <p:spPr>
          <a:xfrm>
            <a:off x="3192128" y="1566254"/>
            <a:ext cx="5375696" cy="4758668"/>
          </a:xfrm>
          <a:prstGeom prst="rect">
            <a:avLst/>
          </a:prstGeom>
        </p:spPr>
      </p:pic>
      <p:sp>
        <p:nvSpPr>
          <p:cNvPr id="2" name="Title 1"/>
          <p:cNvSpPr>
            <a:spLocks noGrp="1"/>
          </p:cNvSpPr>
          <p:nvPr>
            <p:ph type="title"/>
          </p:nvPr>
        </p:nvSpPr>
        <p:spPr/>
        <p:txBody>
          <a:bodyPr/>
          <a:lstStyle/>
          <a:p>
            <a:r>
              <a:rPr lang="en-US" dirty="0"/>
              <a:t>Select “Enable” for termination protection.</a:t>
            </a:r>
          </a:p>
        </p:txBody>
      </p:sp>
      <p:cxnSp>
        <p:nvCxnSpPr>
          <p:cNvPr id="5" name="Straight Arrow Connector 4"/>
          <p:cNvCxnSpPr/>
          <p:nvPr/>
        </p:nvCxnSpPr>
        <p:spPr>
          <a:xfrm flipH="1">
            <a:off x="5816181" y="485992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7694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2721107-C00D-0D93-8E30-85E0116896EF}"/>
              </a:ext>
            </a:extLst>
          </p:cNvPr>
          <p:cNvPicPr>
            <a:picLocks noChangeAspect="1"/>
          </p:cNvPicPr>
          <p:nvPr/>
        </p:nvPicPr>
        <p:blipFill rotWithShape="1">
          <a:blip r:embed="rId2"/>
          <a:srcRect l="66727" t="1200" b="26162"/>
          <a:stretch/>
        </p:blipFill>
        <p:spPr>
          <a:xfrm>
            <a:off x="4807611" y="1125503"/>
            <a:ext cx="2664296" cy="5211356"/>
          </a:xfrm>
          <a:prstGeom prst="rect">
            <a:avLst/>
          </a:prstGeom>
        </p:spPr>
      </p:pic>
      <p:sp>
        <p:nvSpPr>
          <p:cNvPr id="2" name="Title 1"/>
          <p:cNvSpPr>
            <a:spLocks noGrp="1"/>
          </p:cNvSpPr>
          <p:nvPr>
            <p:ph type="title"/>
          </p:nvPr>
        </p:nvSpPr>
        <p:spPr/>
        <p:txBody>
          <a:bodyPr/>
          <a:lstStyle/>
          <a:p>
            <a:r>
              <a:rPr lang="en-US" dirty="0"/>
              <a:t>Review the details of your instance and hit Launch</a:t>
            </a:r>
          </a:p>
        </p:txBody>
      </p:sp>
      <p:sp>
        <p:nvSpPr>
          <p:cNvPr id="7" name="Rectangle 6"/>
          <p:cNvSpPr/>
          <p:nvPr/>
        </p:nvSpPr>
        <p:spPr>
          <a:xfrm>
            <a:off x="6068490" y="5670310"/>
            <a:ext cx="1323654"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789840" y="2138766"/>
            <a:ext cx="2664296" cy="184429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9586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3090F-EB1E-B6CA-E73B-2E8D1042F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27" y="1531749"/>
            <a:ext cx="11750773" cy="4347508"/>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10632504" y="5445224"/>
            <a:ext cx="115212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normAutofit fontScale="90000"/>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3431704"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608168" y="1573832"/>
            <a:ext cx="648072" cy="27099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296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51645F0-64D4-117C-645C-AB28FAE467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62379" y="1556792"/>
            <a:ext cx="6467242" cy="4724400"/>
          </a:xfrm>
        </p:spPr>
      </p:pic>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cxnSp>
        <p:nvCxnSpPr>
          <p:cNvPr id="8" name="Straight Arrow Connector 7">
            <a:extLst>
              <a:ext uri="{FF2B5EF4-FFF2-40B4-BE49-F238E27FC236}">
                <a16:creationId xmlns:a16="http://schemas.microsoft.com/office/drawing/2014/main" id="{9BFE83FA-2FC0-C648-B126-7D85A7DDCA16}"/>
              </a:ext>
            </a:extLst>
          </p:cNvPr>
          <p:cNvCxnSpPr/>
          <p:nvPr/>
        </p:nvCxnSpPr>
        <p:spPr>
          <a:xfrm flipH="1">
            <a:off x="6600056" y="29249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268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9FBF0-5697-00A7-B94A-6D943368940B}"/>
              </a:ext>
            </a:extLst>
          </p:cNvPr>
          <p:cNvSpPr>
            <a:spLocks noGrp="1"/>
          </p:cNvSpPr>
          <p:nvPr>
            <p:ph type="title"/>
          </p:nvPr>
        </p:nvSpPr>
        <p:spPr>
          <a:xfrm>
            <a:off x="831850" y="1709739"/>
            <a:ext cx="10515600" cy="1947862"/>
          </a:xfrm>
        </p:spPr>
        <p:txBody>
          <a:bodyPr/>
          <a:lstStyle/>
          <a:p>
            <a:r>
              <a:rPr lang="en-US" dirty="0"/>
              <a:t>Congratulations, you just fire your own instance!! </a:t>
            </a:r>
          </a:p>
        </p:txBody>
      </p:sp>
      <p:sp>
        <p:nvSpPr>
          <p:cNvPr id="4" name="TextBox 3">
            <a:extLst>
              <a:ext uri="{FF2B5EF4-FFF2-40B4-BE49-F238E27FC236}">
                <a16:creationId xmlns:a16="http://schemas.microsoft.com/office/drawing/2014/main" id="{506678B3-08FF-7891-B40D-EFB259E4CE6D}"/>
              </a:ext>
            </a:extLst>
          </p:cNvPr>
          <p:cNvSpPr txBox="1"/>
          <p:nvPr/>
        </p:nvSpPr>
        <p:spPr>
          <a:xfrm>
            <a:off x="6096000" y="4128655"/>
            <a:ext cx="4461164" cy="769441"/>
          </a:xfrm>
          <a:prstGeom prst="rect">
            <a:avLst/>
          </a:prstGeom>
          <a:noFill/>
        </p:spPr>
        <p:txBody>
          <a:bodyPr wrap="square" rtlCol="0">
            <a:spAutoFit/>
          </a:bodyPr>
          <a:lstStyle/>
          <a:p>
            <a:r>
              <a:rPr lang="en-US" sz="4400" dirty="0"/>
              <a:t>Let’s log into it </a:t>
            </a:r>
          </a:p>
        </p:txBody>
      </p:sp>
    </p:spTree>
    <p:extLst>
      <p:ext uri="{BB962C8B-B14F-4D97-AF65-F5344CB8AC3E}">
        <p14:creationId xmlns:p14="http://schemas.microsoft.com/office/powerpoint/2010/main" val="1855330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02D4-23E7-AC6C-0D4C-B7BD7383B31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D924C016-5325-B878-E94D-C5C0F6000D63}"/>
              </a:ext>
            </a:extLst>
          </p:cNvPr>
          <p:cNvSpPr>
            <a:spLocks noGrp="1"/>
          </p:cNvSpPr>
          <p:nvPr>
            <p:ph idx="1"/>
          </p:nvPr>
        </p:nvSpPr>
        <p:spPr/>
        <p:txBody>
          <a:bodyPr/>
          <a:lstStyle/>
          <a:p>
            <a:r>
              <a:rPr lang="en-US" dirty="0"/>
              <a:t>Launch instance : Done !</a:t>
            </a:r>
          </a:p>
          <a:p>
            <a:r>
              <a:rPr lang="en-US" dirty="0"/>
              <a:t>Step 0: Download key file (.</a:t>
            </a:r>
            <a:r>
              <a:rPr lang="en-US" dirty="0" err="1"/>
              <a:t>pem</a:t>
            </a:r>
            <a:r>
              <a:rPr lang="en-US" dirty="0"/>
              <a:t> file for Mac, .</a:t>
            </a:r>
            <a:r>
              <a:rPr lang="en-US" dirty="0" err="1"/>
              <a:t>ppk</a:t>
            </a:r>
            <a:r>
              <a:rPr lang="en-US" dirty="0"/>
              <a:t> file for Windows)</a:t>
            </a:r>
          </a:p>
          <a:p>
            <a:pPr marL="0" indent="0">
              <a:buNone/>
            </a:pPr>
            <a:r>
              <a:rPr lang="en-US" dirty="0"/>
              <a:t>&amp; Change permission of downloaded key </a:t>
            </a:r>
          </a:p>
          <a:p>
            <a:pPr marL="0" indent="0">
              <a:buNone/>
            </a:pPr>
            <a:endParaRPr lang="en-US" dirty="0"/>
          </a:p>
          <a:p>
            <a:r>
              <a:rPr lang="en-US" dirty="0"/>
              <a:t>Step 1: Log into your instance : </a:t>
            </a:r>
          </a:p>
          <a:p>
            <a:pPr marL="0" indent="0">
              <a:buNone/>
            </a:pPr>
            <a:r>
              <a:rPr lang="en-US" dirty="0"/>
              <a:t>	</a:t>
            </a:r>
            <a:r>
              <a:rPr lang="en-US" dirty="0" err="1"/>
              <a:t>ssh</a:t>
            </a:r>
            <a:r>
              <a:rPr lang="en-US" dirty="0"/>
              <a:t> -</a:t>
            </a:r>
            <a:r>
              <a:rPr lang="en-US" dirty="0" err="1"/>
              <a:t>i</a:t>
            </a:r>
            <a:r>
              <a:rPr lang="en-US" dirty="0"/>
              <a:t> [student-key].</a:t>
            </a:r>
            <a:r>
              <a:rPr lang="en-US" dirty="0" err="1"/>
              <a:t>pem</a:t>
            </a:r>
            <a:r>
              <a:rPr lang="en-US" dirty="0"/>
              <a:t> ubuntu@[</a:t>
            </a:r>
            <a:r>
              <a:rPr lang="en-US" dirty="0" err="1"/>
              <a:t>public.ip.address</a:t>
            </a:r>
            <a:r>
              <a:rPr lang="en-US" dirty="0"/>
              <a:t>]</a:t>
            </a:r>
          </a:p>
          <a:p>
            <a:r>
              <a:rPr lang="en-US" dirty="0"/>
              <a:t>When done for the day, ‘stop’ instance (don’t ‘terminate’). Next morning, ‘start’ instance again (don’t launch new instance). </a:t>
            </a:r>
          </a:p>
        </p:txBody>
      </p:sp>
    </p:spTree>
    <p:extLst>
      <p:ext uri="{BB962C8B-B14F-4D97-AF65-F5344CB8AC3E}">
        <p14:creationId xmlns:p14="http://schemas.microsoft.com/office/powerpoint/2010/main" val="2713814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88227-765F-5642-A7F2-074324BA0EA6}"/>
              </a:ext>
            </a:extLst>
          </p:cNvPr>
          <p:cNvGrpSpPr/>
          <p:nvPr/>
        </p:nvGrpSpPr>
        <p:grpSpPr>
          <a:xfrm>
            <a:off x="1676399" y="647873"/>
            <a:ext cx="8839201" cy="5562253"/>
            <a:chOff x="1524000" y="-26988"/>
            <a:chExt cx="9144003" cy="6858001"/>
          </a:xfrm>
        </p:grpSpPr>
        <p:sp>
          <p:nvSpPr>
            <p:cNvPr id="4" name="Rectangle 3"/>
            <p:cNvSpPr/>
            <p:nvPr/>
          </p:nvSpPr>
          <p:spPr bwMode="auto">
            <a:xfrm>
              <a:off x="152400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2466978"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2466978" y="5438775"/>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8" name="Line 9"/>
            <p:cNvSpPr>
              <a:spLocks noChangeShapeType="1"/>
            </p:cNvSpPr>
            <p:nvPr/>
          </p:nvSpPr>
          <p:spPr bwMode="auto">
            <a:xfrm flipH="1">
              <a:off x="2466978" y="47386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9" name="Line 10"/>
            <p:cNvSpPr>
              <a:spLocks noChangeShapeType="1"/>
            </p:cNvSpPr>
            <p:nvPr/>
          </p:nvSpPr>
          <p:spPr bwMode="auto">
            <a:xfrm flipH="1">
              <a:off x="2466978" y="40290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0" name="Line 11"/>
            <p:cNvSpPr>
              <a:spLocks noChangeShapeType="1"/>
            </p:cNvSpPr>
            <p:nvPr/>
          </p:nvSpPr>
          <p:spPr bwMode="auto">
            <a:xfrm flipH="1">
              <a:off x="2466978" y="33210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1" name="Line 12"/>
            <p:cNvSpPr>
              <a:spLocks noChangeShapeType="1"/>
            </p:cNvSpPr>
            <p:nvPr/>
          </p:nvSpPr>
          <p:spPr bwMode="auto">
            <a:xfrm flipH="1">
              <a:off x="2466978" y="26130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2" name="Line 13"/>
            <p:cNvSpPr>
              <a:spLocks noChangeShapeType="1"/>
            </p:cNvSpPr>
            <p:nvPr/>
          </p:nvSpPr>
          <p:spPr bwMode="auto">
            <a:xfrm flipH="1">
              <a:off x="2466978" y="19113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3" name="Line 14"/>
            <p:cNvSpPr>
              <a:spLocks noChangeShapeType="1"/>
            </p:cNvSpPr>
            <p:nvPr/>
          </p:nvSpPr>
          <p:spPr bwMode="auto">
            <a:xfrm flipH="1">
              <a:off x="2466978" y="12017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4" name="Line 15"/>
            <p:cNvSpPr>
              <a:spLocks noChangeShapeType="1"/>
            </p:cNvSpPr>
            <p:nvPr/>
          </p:nvSpPr>
          <p:spPr bwMode="auto">
            <a:xfrm flipH="1">
              <a:off x="2466978" y="58261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5" name="Line 16"/>
            <p:cNvSpPr>
              <a:spLocks noChangeShapeType="1"/>
            </p:cNvSpPr>
            <p:nvPr/>
          </p:nvSpPr>
          <p:spPr bwMode="auto">
            <a:xfrm flipH="1">
              <a:off x="2466978" y="56769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6" name="Line 17"/>
            <p:cNvSpPr>
              <a:spLocks noChangeShapeType="1"/>
            </p:cNvSpPr>
            <p:nvPr/>
          </p:nvSpPr>
          <p:spPr bwMode="auto">
            <a:xfrm flipH="1">
              <a:off x="2466978" y="558006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7" name="Line 18"/>
            <p:cNvSpPr>
              <a:spLocks noChangeShapeType="1"/>
            </p:cNvSpPr>
            <p:nvPr/>
          </p:nvSpPr>
          <p:spPr bwMode="auto">
            <a:xfrm flipH="1">
              <a:off x="2466978" y="54991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8" name="Line 19"/>
            <p:cNvSpPr>
              <a:spLocks noChangeShapeType="1"/>
            </p:cNvSpPr>
            <p:nvPr/>
          </p:nvSpPr>
          <p:spPr bwMode="auto">
            <a:xfrm flipH="1">
              <a:off x="2466978" y="5126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9" name="Line 20"/>
            <p:cNvSpPr>
              <a:spLocks noChangeShapeType="1"/>
            </p:cNvSpPr>
            <p:nvPr/>
          </p:nvSpPr>
          <p:spPr bwMode="auto">
            <a:xfrm flipH="1">
              <a:off x="2466978" y="49688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0" name="Line 21"/>
            <p:cNvSpPr>
              <a:spLocks noChangeShapeType="1"/>
            </p:cNvSpPr>
            <p:nvPr/>
          </p:nvSpPr>
          <p:spPr bwMode="auto">
            <a:xfrm flipH="1">
              <a:off x="2466978" y="4872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1" name="Line 22"/>
            <p:cNvSpPr>
              <a:spLocks noChangeShapeType="1"/>
            </p:cNvSpPr>
            <p:nvPr/>
          </p:nvSpPr>
          <p:spPr bwMode="auto">
            <a:xfrm flipH="1">
              <a:off x="2466978" y="4797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2" name="Line 23"/>
            <p:cNvSpPr>
              <a:spLocks noChangeShapeType="1"/>
            </p:cNvSpPr>
            <p:nvPr/>
          </p:nvSpPr>
          <p:spPr bwMode="auto">
            <a:xfrm flipH="1">
              <a:off x="2466978" y="4416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3" name="Line 24"/>
            <p:cNvSpPr>
              <a:spLocks noChangeShapeType="1"/>
            </p:cNvSpPr>
            <p:nvPr/>
          </p:nvSpPr>
          <p:spPr bwMode="auto">
            <a:xfrm flipH="1">
              <a:off x="2466978" y="42672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4" name="Line 25"/>
            <p:cNvSpPr>
              <a:spLocks noChangeShapeType="1"/>
            </p:cNvSpPr>
            <p:nvPr/>
          </p:nvSpPr>
          <p:spPr bwMode="auto">
            <a:xfrm flipH="1">
              <a:off x="2466978" y="41640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5" name="Line 26"/>
            <p:cNvSpPr>
              <a:spLocks noChangeShapeType="1"/>
            </p:cNvSpPr>
            <p:nvPr/>
          </p:nvSpPr>
          <p:spPr bwMode="auto">
            <a:xfrm flipH="1">
              <a:off x="2466978" y="40878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6" name="Line 27"/>
            <p:cNvSpPr>
              <a:spLocks noChangeShapeType="1"/>
            </p:cNvSpPr>
            <p:nvPr/>
          </p:nvSpPr>
          <p:spPr bwMode="auto">
            <a:xfrm flipH="1">
              <a:off x="2466978" y="37084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7" name="Line 28"/>
            <p:cNvSpPr>
              <a:spLocks noChangeShapeType="1"/>
            </p:cNvSpPr>
            <p:nvPr/>
          </p:nvSpPr>
          <p:spPr bwMode="auto">
            <a:xfrm flipH="1">
              <a:off x="2466978" y="35591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8" name="Line 29"/>
            <p:cNvSpPr>
              <a:spLocks noChangeShapeType="1"/>
            </p:cNvSpPr>
            <p:nvPr/>
          </p:nvSpPr>
          <p:spPr bwMode="auto">
            <a:xfrm flipH="1">
              <a:off x="2466978" y="34623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9" name="Line 30"/>
            <p:cNvSpPr>
              <a:spLocks noChangeShapeType="1"/>
            </p:cNvSpPr>
            <p:nvPr/>
          </p:nvSpPr>
          <p:spPr bwMode="auto">
            <a:xfrm flipH="1">
              <a:off x="2466978" y="33797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0" name="Line 31"/>
            <p:cNvSpPr>
              <a:spLocks noChangeShapeType="1"/>
            </p:cNvSpPr>
            <p:nvPr/>
          </p:nvSpPr>
          <p:spPr bwMode="auto">
            <a:xfrm flipH="1">
              <a:off x="2466978" y="30067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1" name="Line 32"/>
            <p:cNvSpPr>
              <a:spLocks noChangeShapeType="1"/>
            </p:cNvSpPr>
            <p:nvPr/>
          </p:nvSpPr>
          <p:spPr bwMode="auto">
            <a:xfrm flipH="1">
              <a:off x="2466978" y="28511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2" name="Line 33"/>
            <p:cNvSpPr>
              <a:spLocks noChangeShapeType="1"/>
            </p:cNvSpPr>
            <p:nvPr/>
          </p:nvSpPr>
          <p:spPr bwMode="auto">
            <a:xfrm flipH="1">
              <a:off x="2466978" y="27543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3" name="Line 34"/>
            <p:cNvSpPr>
              <a:spLocks noChangeShapeType="1"/>
            </p:cNvSpPr>
            <p:nvPr/>
          </p:nvSpPr>
          <p:spPr bwMode="auto">
            <a:xfrm flipH="1">
              <a:off x="2466978" y="26781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4" name="Line 35"/>
            <p:cNvSpPr>
              <a:spLocks noChangeShapeType="1"/>
            </p:cNvSpPr>
            <p:nvPr/>
          </p:nvSpPr>
          <p:spPr bwMode="auto">
            <a:xfrm flipH="1">
              <a:off x="2466978" y="2298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5" name="Line 36"/>
            <p:cNvSpPr>
              <a:spLocks noChangeShapeType="1"/>
            </p:cNvSpPr>
            <p:nvPr/>
          </p:nvSpPr>
          <p:spPr bwMode="auto">
            <a:xfrm flipH="1">
              <a:off x="2466978" y="21494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6" name="Line 37"/>
            <p:cNvSpPr>
              <a:spLocks noChangeShapeType="1"/>
            </p:cNvSpPr>
            <p:nvPr/>
          </p:nvSpPr>
          <p:spPr bwMode="auto">
            <a:xfrm flipH="1">
              <a:off x="2466978" y="2044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7" name="Line 38"/>
            <p:cNvSpPr>
              <a:spLocks noChangeShapeType="1"/>
            </p:cNvSpPr>
            <p:nvPr/>
          </p:nvSpPr>
          <p:spPr bwMode="auto">
            <a:xfrm flipH="1">
              <a:off x="2466978" y="1971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8" name="Line 39"/>
            <p:cNvSpPr>
              <a:spLocks noChangeShapeType="1"/>
            </p:cNvSpPr>
            <p:nvPr/>
          </p:nvSpPr>
          <p:spPr bwMode="auto">
            <a:xfrm flipH="1">
              <a:off x="2466978" y="1590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9" name="Line 40"/>
            <p:cNvSpPr>
              <a:spLocks noChangeShapeType="1"/>
            </p:cNvSpPr>
            <p:nvPr/>
          </p:nvSpPr>
          <p:spPr bwMode="auto">
            <a:xfrm flipH="1">
              <a:off x="2466978" y="14414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0" name="Line 41"/>
            <p:cNvSpPr>
              <a:spLocks noChangeShapeType="1"/>
            </p:cNvSpPr>
            <p:nvPr/>
          </p:nvSpPr>
          <p:spPr bwMode="auto">
            <a:xfrm flipH="1">
              <a:off x="2466978" y="1336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1" name="Line 42"/>
            <p:cNvSpPr>
              <a:spLocks noChangeShapeType="1"/>
            </p:cNvSpPr>
            <p:nvPr/>
          </p:nvSpPr>
          <p:spPr bwMode="auto">
            <a:xfrm flipH="1">
              <a:off x="2466978" y="12636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2" name="Rectangle 43"/>
            <p:cNvSpPr>
              <a:spLocks noChangeArrowheads="1"/>
            </p:cNvSpPr>
            <p:nvPr/>
          </p:nvSpPr>
          <p:spPr bwMode="auto">
            <a:xfrm>
              <a:off x="2328863" y="6243641"/>
              <a:ext cx="41504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1990</a:t>
              </a:r>
              <a:endParaRPr lang="en-US" sz="1100" b="1" dirty="0">
                <a:latin typeface="Calibri"/>
                <a:cs typeface="Calibri"/>
              </a:endParaRPr>
            </a:p>
          </p:txBody>
        </p:sp>
        <p:sp>
          <p:nvSpPr>
            <p:cNvPr id="43" name="Rectangle 45"/>
            <p:cNvSpPr>
              <a:spLocks noChangeArrowheads="1"/>
            </p:cNvSpPr>
            <p:nvPr/>
          </p:nvSpPr>
          <p:spPr bwMode="auto">
            <a:xfrm>
              <a:off x="2954338" y="6243641"/>
              <a:ext cx="38549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1992</a:t>
              </a:r>
              <a:endParaRPr lang="en-US" sz="1100" b="1" dirty="0">
                <a:latin typeface="Calibri"/>
                <a:cs typeface="Calibri"/>
              </a:endParaRPr>
            </a:p>
          </p:txBody>
        </p:sp>
        <p:sp>
          <p:nvSpPr>
            <p:cNvPr id="44" name="Rectangle 47"/>
            <p:cNvSpPr>
              <a:spLocks noChangeArrowheads="1"/>
            </p:cNvSpPr>
            <p:nvPr/>
          </p:nvSpPr>
          <p:spPr bwMode="auto">
            <a:xfrm>
              <a:off x="3562350" y="6262690"/>
              <a:ext cx="44790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1994</a:t>
              </a:r>
              <a:endParaRPr lang="en-US" sz="1100" b="1" dirty="0">
                <a:latin typeface="Calibri"/>
                <a:cs typeface="Calibri"/>
              </a:endParaRPr>
            </a:p>
          </p:txBody>
        </p:sp>
        <p:sp>
          <p:nvSpPr>
            <p:cNvPr id="45" name="Rectangle 49"/>
            <p:cNvSpPr>
              <a:spLocks noChangeArrowheads="1"/>
            </p:cNvSpPr>
            <p:nvPr/>
          </p:nvSpPr>
          <p:spPr bwMode="auto">
            <a:xfrm>
              <a:off x="4203700" y="6243641"/>
              <a:ext cx="55146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1996</a:t>
              </a:r>
              <a:endParaRPr lang="en-US" sz="1100" b="1" dirty="0">
                <a:latin typeface="Calibri"/>
                <a:cs typeface="Calibri"/>
              </a:endParaRPr>
            </a:p>
          </p:txBody>
        </p:sp>
        <p:sp>
          <p:nvSpPr>
            <p:cNvPr id="46" name="Rectangle 51"/>
            <p:cNvSpPr>
              <a:spLocks noChangeArrowheads="1"/>
            </p:cNvSpPr>
            <p:nvPr/>
          </p:nvSpPr>
          <p:spPr bwMode="auto">
            <a:xfrm>
              <a:off x="4827588" y="6243641"/>
              <a:ext cx="44901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1998</a:t>
              </a:r>
              <a:endParaRPr lang="en-US" sz="1100" b="1" dirty="0">
                <a:latin typeface="Calibri"/>
                <a:cs typeface="Calibri"/>
              </a:endParaRPr>
            </a:p>
          </p:txBody>
        </p:sp>
        <p:sp>
          <p:nvSpPr>
            <p:cNvPr id="47" name="Rectangle 53"/>
            <p:cNvSpPr>
              <a:spLocks noChangeArrowheads="1"/>
            </p:cNvSpPr>
            <p:nvPr/>
          </p:nvSpPr>
          <p:spPr bwMode="auto">
            <a:xfrm>
              <a:off x="5421313" y="6243641"/>
              <a:ext cx="45121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2000</a:t>
              </a:r>
              <a:endParaRPr lang="en-US" sz="1100" b="1" dirty="0">
                <a:latin typeface="Calibri"/>
                <a:cs typeface="Calibri"/>
              </a:endParaRPr>
            </a:p>
          </p:txBody>
        </p:sp>
        <p:sp>
          <p:nvSpPr>
            <p:cNvPr id="48" name="Rectangle 55"/>
            <p:cNvSpPr>
              <a:spLocks noChangeArrowheads="1"/>
            </p:cNvSpPr>
            <p:nvPr/>
          </p:nvSpPr>
          <p:spPr bwMode="auto">
            <a:xfrm>
              <a:off x="6046788" y="6243641"/>
              <a:ext cx="49616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2002</a:t>
              </a:r>
              <a:endParaRPr lang="en-US" sz="1100" b="1" dirty="0">
                <a:latin typeface="Calibri"/>
                <a:cs typeface="Calibri"/>
              </a:endParaRPr>
            </a:p>
          </p:txBody>
        </p:sp>
        <p:sp>
          <p:nvSpPr>
            <p:cNvPr id="49" name="Rectangle 57"/>
            <p:cNvSpPr>
              <a:spLocks noChangeArrowheads="1"/>
            </p:cNvSpPr>
            <p:nvPr/>
          </p:nvSpPr>
          <p:spPr bwMode="auto">
            <a:xfrm>
              <a:off x="6672263" y="6243641"/>
              <a:ext cx="54110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2004</a:t>
              </a:r>
              <a:endParaRPr lang="en-US" sz="1100" b="1" dirty="0">
                <a:latin typeface="Calibri"/>
                <a:cs typeface="Calibri"/>
              </a:endParaRPr>
            </a:p>
          </p:txBody>
        </p:sp>
        <p:sp>
          <p:nvSpPr>
            <p:cNvPr id="50" name="Rectangle 59"/>
            <p:cNvSpPr>
              <a:spLocks noChangeArrowheads="1"/>
            </p:cNvSpPr>
            <p:nvPr/>
          </p:nvSpPr>
          <p:spPr bwMode="auto">
            <a:xfrm>
              <a:off x="7297738" y="6243641"/>
              <a:ext cx="437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2006</a:t>
              </a:r>
              <a:endParaRPr lang="en-US" sz="1100" b="1" dirty="0">
                <a:latin typeface="Calibri"/>
                <a:cs typeface="Calibri"/>
              </a:endParaRPr>
            </a:p>
          </p:txBody>
        </p:sp>
        <p:sp>
          <p:nvSpPr>
            <p:cNvPr id="51" name="Rectangle 61"/>
            <p:cNvSpPr>
              <a:spLocks noChangeArrowheads="1"/>
            </p:cNvSpPr>
            <p:nvPr/>
          </p:nvSpPr>
          <p:spPr bwMode="auto">
            <a:xfrm>
              <a:off x="7920038" y="6243641"/>
              <a:ext cx="48518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2008</a:t>
              </a:r>
              <a:endParaRPr lang="en-US" sz="1100" b="1" dirty="0">
                <a:latin typeface="Calibri"/>
                <a:cs typeface="Calibri"/>
              </a:endParaRPr>
            </a:p>
          </p:txBody>
        </p:sp>
        <p:sp>
          <p:nvSpPr>
            <p:cNvPr id="52" name="Rectangle 62"/>
            <p:cNvSpPr>
              <a:spLocks noChangeArrowheads="1"/>
            </p:cNvSpPr>
            <p:nvPr/>
          </p:nvSpPr>
          <p:spPr bwMode="auto">
            <a:xfrm>
              <a:off x="8340728" y="6243638"/>
              <a:ext cx="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8537575" y="6243641"/>
              <a:ext cx="463578"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2010</a:t>
              </a:r>
              <a:endParaRPr lang="en-US" sz="1100" b="1" dirty="0">
                <a:latin typeface="Calibri"/>
                <a:cs typeface="Calibri"/>
              </a:endParaRPr>
            </a:p>
          </p:txBody>
        </p:sp>
        <p:sp>
          <p:nvSpPr>
            <p:cNvPr id="54" name="Rectangle 65"/>
            <p:cNvSpPr>
              <a:spLocks noChangeArrowheads="1"/>
            </p:cNvSpPr>
            <p:nvPr/>
          </p:nvSpPr>
          <p:spPr bwMode="auto">
            <a:xfrm>
              <a:off x="9163050" y="6243641"/>
              <a:ext cx="4340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2012</a:t>
              </a:r>
              <a:endParaRPr lang="en-US" sz="1100" b="1" dirty="0">
                <a:latin typeface="Calibri"/>
                <a:cs typeface="Calibri"/>
              </a:endParaRPr>
            </a:p>
          </p:txBody>
        </p:sp>
        <p:sp>
          <p:nvSpPr>
            <p:cNvPr id="55" name="Line 67"/>
            <p:cNvSpPr>
              <a:spLocks noChangeShapeType="1"/>
            </p:cNvSpPr>
            <p:nvPr/>
          </p:nvSpPr>
          <p:spPr bwMode="auto">
            <a:xfrm flipV="1">
              <a:off x="27797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30924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34051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37163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4027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43402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46529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49657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52784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5581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5894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62071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65198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68326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71437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7456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77676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80803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83851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86979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9010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9323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2466978" y="54387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79" name="Rectangle 91"/>
            <p:cNvSpPr>
              <a:spLocks noChangeArrowheads="1"/>
            </p:cNvSpPr>
            <p:nvPr/>
          </p:nvSpPr>
          <p:spPr bwMode="auto">
            <a:xfrm>
              <a:off x="2286000" y="6083303"/>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2286000" y="5375278"/>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2073485" y="4675191"/>
              <a:ext cx="27931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a:t>
              </a:r>
              <a:endParaRPr lang="en-US" sz="1100" b="1" dirty="0">
                <a:latin typeface="Calibri"/>
                <a:cs typeface="Calibri"/>
              </a:endParaRPr>
            </a:p>
          </p:txBody>
        </p:sp>
        <p:sp>
          <p:nvSpPr>
            <p:cNvPr id="82" name="Rectangle 94"/>
            <p:cNvSpPr>
              <a:spLocks noChangeArrowheads="1"/>
            </p:cNvSpPr>
            <p:nvPr/>
          </p:nvSpPr>
          <p:spPr bwMode="auto">
            <a:xfrm>
              <a:off x="1924503" y="3965577"/>
              <a:ext cx="42358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a:t>
              </a:r>
              <a:endParaRPr lang="en-US" sz="1100" b="1" dirty="0">
                <a:latin typeface="Calibri"/>
                <a:cs typeface="Calibri"/>
              </a:endParaRPr>
            </a:p>
          </p:txBody>
        </p:sp>
        <p:sp>
          <p:nvSpPr>
            <p:cNvPr id="83" name="Rectangle 95"/>
            <p:cNvSpPr>
              <a:spLocks noChangeArrowheads="1"/>
            </p:cNvSpPr>
            <p:nvPr/>
          </p:nvSpPr>
          <p:spPr bwMode="auto">
            <a:xfrm>
              <a:off x="1850013" y="3257553"/>
              <a:ext cx="49005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a:t>
              </a:r>
              <a:endParaRPr lang="en-US" sz="1100" b="1" dirty="0">
                <a:latin typeface="Calibri"/>
                <a:cs typeface="Calibri"/>
              </a:endParaRPr>
            </a:p>
          </p:txBody>
        </p:sp>
        <p:sp>
          <p:nvSpPr>
            <p:cNvPr id="84" name="Rectangle 96"/>
            <p:cNvSpPr>
              <a:spLocks noChangeArrowheads="1"/>
            </p:cNvSpPr>
            <p:nvPr/>
          </p:nvSpPr>
          <p:spPr bwMode="auto">
            <a:xfrm>
              <a:off x="1775521" y="2555878"/>
              <a:ext cx="55984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a:t>
              </a:r>
              <a:endParaRPr lang="en-US" sz="1100" b="1" dirty="0">
                <a:latin typeface="Calibri"/>
                <a:cs typeface="Calibri"/>
              </a:endParaRPr>
            </a:p>
          </p:txBody>
        </p:sp>
        <p:sp>
          <p:nvSpPr>
            <p:cNvPr id="85" name="Rectangle 97"/>
            <p:cNvSpPr>
              <a:spLocks noChangeArrowheads="1"/>
            </p:cNvSpPr>
            <p:nvPr/>
          </p:nvSpPr>
          <p:spPr bwMode="auto">
            <a:xfrm>
              <a:off x="1701030" y="1847853"/>
              <a:ext cx="62963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1626539" y="1139826"/>
              <a:ext cx="696100"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1,000,000</a:t>
              </a:r>
              <a:endParaRPr lang="en-US" sz="1100" b="1" dirty="0">
                <a:latin typeface="Calibri"/>
                <a:cs typeface="Calibri"/>
              </a:endParaRPr>
            </a:p>
          </p:txBody>
        </p:sp>
        <p:sp>
          <p:nvSpPr>
            <p:cNvPr id="87" name="Line 100"/>
            <p:cNvSpPr>
              <a:spLocks noChangeShapeType="1"/>
            </p:cNvSpPr>
            <p:nvPr/>
          </p:nvSpPr>
          <p:spPr bwMode="auto">
            <a:xfrm>
              <a:off x="2430463" y="54387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2430463" y="473868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2430463" y="40290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2430463" y="33210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2430463" y="261302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2430463" y="19113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2430463" y="120173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2436813" y="56769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2436813" y="558006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2436813" y="54991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2436813" y="5126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2436813" y="49688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2436813" y="4872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2436813" y="4797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2436813" y="4416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2436813" y="42672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2436813" y="41640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2436813" y="40878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2436813" y="37084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2436813" y="35591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2436813" y="34623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2436813" y="337978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2436813" y="30067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2436813" y="28511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2436813" y="27543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2436813" y="26781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2436813" y="2298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2436813" y="21494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2436813" y="2044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2436813" y="1971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2436813" y="1590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2436813" y="14414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2436813" y="1336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2436813" y="12636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2466975"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9396413" y="6081716"/>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9396415" y="5530853"/>
              <a:ext cx="20066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a:t>
              </a:r>
            </a:p>
          </p:txBody>
        </p:sp>
        <p:sp>
          <p:nvSpPr>
            <p:cNvPr id="124" name="Rectangle 138"/>
            <p:cNvSpPr>
              <a:spLocks noChangeArrowheads="1"/>
            </p:cNvSpPr>
            <p:nvPr/>
          </p:nvSpPr>
          <p:spPr bwMode="auto">
            <a:xfrm>
              <a:off x="9396415" y="4986341"/>
              <a:ext cx="27515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a:t>
              </a:r>
            </a:p>
          </p:txBody>
        </p:sp>
        <p:sp>
          <p:nvSpPr>
            <p:cNvPr id="125" name="Rectangle 139"/>
            <p:cNvSpPr>
              <a:spLocks noChangeArrowheads="1"/>
            </p:cNvSpPr>
            <p:nvPr/>
          </p:nvSpPr>
          <p:spPr bwMode="auto">
            <a:xfrm>
              <a:off x="9396413" y="4433889"/>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a:t>
              </a:r>
            </a:p>
          </p:txBody>
        </p:sp>
        <p:sp>
          <p:nvSpPr>
            <p:cNvPr id="126" name="Rectangle 140"/>
            <p:cNvSpPr>
              <a:spLocks noChangeArrowheads="1"/>
            </p:cNvSpPr>
            <p:nvPr/>
          </p:nvSpPr>
          <p:spPr bwMode="auto">
            <a:xfrm>
              <a:off x="9396412" y="3889378"/>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a:t>
              </a:r>
            </a:p>
          </p:txBody>
        </p:sp>
        <p:sp>
          <p:nvSpPr>
            <p:cNvPr id="127" name="Rectangle 141"/>
            <p:cNvSpPr>
              <a:spLocks noChangeArrowheads="1"/>
            </p:cNvSpPr>
            <p:nvPr/>
          </p:nvSpPr>
          <p:spPr bwMode="auto">
            <a:xfrm>
              <a:off x="9396415" y="3338516"/>
              <a:ext cx="57312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a:t>
              </a:r>
            </a:p>
          </p:txBody>
        </p:sp>
        <p:sp>
          <p:nvSpPr>
            <p:cNvPr id="128" name="Rectangle 142"/>
            <p:cNvSpPr>
              <a:spLocks noChangeArrowheads="1"/>
            </p:cNvSpPr>
            <p:nvPr/>
          </p:nvSpPr>
          <p:spPr bwMode="auto">
            <a:xfrm>
              <a:off x="9396415" y="2786066"/>
              <a:ext cx="78074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a:t>
              </a:r>
            </a:p>
          </p:txBody>
        </p:sp>
        <p:sp>
          <p:nvSpPr>
            <p:cNvPr id="129" name="Rectangle 143"/>
            <p:cNvSpPr>
              <a:spLocks noChangeArrowheads="1"/>
            </p:cNvSpPr>
            <p:nvPr/>
          </p:nvSpPr>
          <p:spPr bwMode="auto">
            <a:xfrm>
              <a:off x="9396413" y="224155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a:t>
              </a:r>
            </a:p>
          </p:txBody>
        </p:sp>
        <p:sp>
          <p:nvSpPr>
            <p:cNvPr id="130" name="Rectangle 144"/>
            <p:cNvSpPr>
              <a:spLocks noChangeArrowheads="1"/>
            </p:cNvSpPr>
            <p:nvPr/>
          </p:nvSpPr>
          <p:spPr bwMode="auto">
            <a:xfrm>
              <a:off x="9396413" y="168910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a:t>
              </a:r>
            </a:p>
          </p:txBody>
        </p:sp>
        <p:sp>
          <p:nvSpPr>
            <p:cNvPr id="131" name="Rectangle 145"/>
            <p:cNvSpPr>
              <a:spLocks noChangeArrowheads="1"/>
            </p:cNvSpPr>
            <p:nvPr/>
          </p:nvSpPr>
          <p:spPr bwMode="auto">
            <a:xfrm>
              <a:off x="9396414" y="1138241"/>
              <a:ext cx="1020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9323388" y="61468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9323388" y="55943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9323388" y="50498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9323388" y="4498975"/>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9323388" y="3948113"/>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9323388" y="34036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9323388" y="28511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9323388" y="22987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9323388" y="175418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9323388" y="12017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9323388"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dirty="0">
                <a:latin typeface="Calibri"/>
                <a:cs typeface="Calibri"/>
              </a:endParaRPr>
            </a:p>
          </p:txBody>
        </p:sp>
        <p:sp>
          <p:nvSpPr>
            <p:cNvPr id="143" name="Rectangle 224"/>
            <p:cNvSpPr>
              <a:spLocks noChangeArrowheads="1"/>
            </p:cNvSpPr>
            <p:nvPr/>
          </p:nvSpPr>
          <p:spPr bwMode="auto">
            <a:xfrm>
              <a:off x="1671638" y="663573"/>
              <a:ext cx="1146757" cy="43009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rPr>
                <a:t>Disk Storage</a:t>
              </a:r>
            </a:p>
            <a:p>
              <a:r>
                <a:rPr lang="en-US" sz="1100" b="1" dirty="0">
                  <a:solidFill>
                    <a:srgbClr val="1A1A1A"/>
                  </a:solidFill>
                </a:rPr>
                <a:t>(Mbytes/$)</a:t>
              </a:r>
              <a:endParaRPr lang="en-US" sz="1100" b="1" dirty="0"/>
            </a:p>
          </p:txBody>
        </p:sp>
        <p:sp>
          <p:nvSpPr>
            <p:cNvPr id="144" name="Rectangle 225"/>
            <p:cNvSpPr>
              <a:spLocks noChangeArrowheads="1"/>
            </p:cNvSpPr>
            <p:nvPr/>
          </p:nvSpPr>
          <p:spPr bwMode="auto">
            <a:xfrm>
              <a:off x="9413878" y="663575"/>
              <a:ext cx="1254125"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2430466" y="1911353"/>
              <a:ext cx="6892925" cy="4271963"/>
              <a:chOff x="629" y="1327"/>
              <a:chExt cx="4787" cy="2967"/>
            </a:xfrm>
          </p:grpSpPr>
          <p:sp>
            <p:nvSpPr>
              <p:cNvPr id="146" name="Text Box 313"/>
              <p:cNvSpPr txBox="1">
                <a:spLocks noChangeArrowheads="1"/>
              </p:cNvSpPr>
              <p:nvPr/>
            </p:nvSpPr>
            <p:spPr bwMode="auto">
              <a:xfrm>
                <a:off x="1322" y="2008"/>
                <a:ext cx="1697"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2436813" y="3679828"/>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Text Box 393"/>
              <p:cNvSpPr txBox="1">
                <a:spLocks noChangeArrowheads="1"/>
              </p:cNvSpPr>
              <p:nvPr/>
            </p:nvSpPr>
            <p:spPr bwMode="auto">
              <a:xfrm>
                <a:off x="2407" y="3598"/>
                <a:ext cx="1699"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224" name="Group 401"/>
            <p:cNvGrpSpPr>
              <a:grpSpLocks/>
            </p:cNvGrpSpPr>
            <p:nvPr/>
          </p:nvGrpSpPr>
          <p:grpSpPr bwMode="auto">
            <a:xfrm>
              <a:off x="6708777" y="1201741"/>
              <a:ext cx="2589675" cy="3709923"/>
              <a:chOff x="3601" y="835"/>
              <a:chExt cx="1798" cy="2576"/>
            </a:xfrm>
          </p:grpSpPr>
          <p:sp>
            <p:nvSpPr>
              <p:cNvPr id="225" name="Text Box 232"/>
              <p:cNvSpPr txBox="1">
                <a:spLocks noChangeArrowheads="1"/>
              </p:cNvSpPr>
              <p:nvPr/>
            </p:nvSpPr>
            <p:spPr bwMode="auto">
              <a:xfrm>
                <a:off x="3951" y="3016"/>
                <a:ext cx="1448"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a:t>
                </a:r>
                <a:r>
                  <a:rPr lang="en-US" sz="1100" i="1" dirty="0" err="1">
                    <a:latin typeface="Calibri"/>
                    <a:ea typeface="ヒラギノ角ゴ ProN W3" pitchFamily="-110" charset="-128"/>
                    <a:cs typeface="Calibri"/>
                    <a:sym typeface="Arial" pitchFamily="-110" charset="0"/>
                  </a:rPr>
                  <a:t>mo</a:t>
                </a:r>
                <a:endParaRPr lang="en-US" sz="1100" i="1" dirty="0">
                  <a:latin typeface="Calibri"/>
                  <a:ea typeface="ヒラギノ角ゴ ProN W3" pitchFamily="-110" charset="-128"/>
                  <a:cs typeface="Calibri"/>
                  <a:sym typeface="Arial" pitchFamily="-110" charset="0"/>
                </a:endParaRP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1453" y="652378"/>
              <a:ext cx="4427424" cy="1657438"/>
            </a:xfrm>
            <a:prstGeom prst="rect">
              <a:avLst/>
            </a:prstGeom>
            <a:ln>
              <a:noFill/>
            </a:ln>
            <a:effectLst>
              <a:outerShdw blurRad="292100" dist="139700" dir="2700000" algn="tl" rotWithShape="0">
                <a:srgbClr val="333333">
                  <a:alpha val="65000"/>
                </a:srgbClr>
              </a:outerShdw>
            </a:effectLst>
          </p:spPr>
        </p:pic>
      </p:grpSp>
      <p:sp>
        <p:nvSpPr>
          <p:cNvPr id="245" name="Title 1"/>
          <p:cNvSpPr txBox="1">
            <a:spLocks/>
          </p:cNvSpPr>
          <p:nvPr/>
        </p:nvSpPr>
        <p:spPr bwMode="auto">
          <a:xfrm>
            <a:off x="1676400" y="17911"/>
            <a:ext cx="8839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DDC21-CA36-3586-25DB-293BB4D8B885}"/>
              </a:ext>
            </a:extLst>
          </p:cNvPr>
          <p:cNvSpPr>
            <a:spLocks noGrp="1"/>
          </p:cNvSpPr>
          <p:nvPr>
            <p:ph type="title"/>
          </p:nvPr>
        </p:nvSpPr>
        <p:spPr/>
        <p:txBody>
          <a:bodyPr/>
          <a:lstStyle/>
          <a:p>
            <a:r>
              <a:rPr lang="en-US" dirty="0"/>
              <a:t>Logging into your instance</a:t>
            </a:r>
          </a:p>
        </p:txBody>
      </p:sp>
      <p:sp>
        <p:nvSpPr>
          <p:cNvPr id="3" name="Content Placeholder 2">
            <a:extLst>
              <a:ext uri="{FF2B5EF4-FFF2-40B4-BE49-F238E27FC236}">
                <a16:creationId xmlns:a16="http://schemas.microsoft.com/office/drawing/2014/main" id="{E1C688F3-B084-700F-0254-255D0612C755}"/>
              </a:ext>
            </a:extLst>
          </p:cNvPr>
          <p:cNvSpPr>
            <a:spLocks noGrp="1"/>
          </p:cNvSpPr>
          <p:nvPr>
            <p:ph idx="1"/>
          </p:nvPr>
        </p:nvSpPr>
        <p:spPr>
          <a:xfrm>
            <a:off x="838200" y="1825625"/>
            <a:ext cx="4563140" cy="4351338"/>
          </a:xfrm>
        </p:spPr>
        <p:txBody>
          <a:bodyPr/>
          <a:lstStyle/>
          <a:p>
            <a:pPr marL="0" indent="0">
              <a:buNone/>
            </a:pPr>
            <a:r>
              <a:rPr lang="en-US" dirty="0"/>
              <a:t>Mac</a:t>
            </a:r>
          </a:p>
          <a:p>
            <a:r>
              <a:rPr lang="en-US" dirty="0"/>
              <a:t>Terminal</a:t>
            </a:r>
          </a:p>
        </p:txBody>
      </p:sp>
      <p:sp>
        <p:nvSpPr>
          <p:cNvPr id="4" name="Content Placeholder 2">
            <a:extLst>
              <a:ext uri="{FF2B5EF4-FFF2-40B4-BE49-F238E27FC236}">
                <a16:creationId xmlns:a16="http://schemas.microsoft.com/office/drawing/2014/main" id="{6AAB53C8-03AE-204D-66C4-8A81160F6607}"/>
              </a:ext>
            </a:extLst>
          </p:cNvPr>
          <p:cNvSpPr txBox="1">
            <a:spLocks/>
          </p:cNvSpPr>
          <p:nvPr/>
        </p:nvSpPr>
        <p:spPr>
          <a:xfrm>
            <a:off x="6790662" y="1825625"/>
            <a:ext cx="456314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Window</a:t>
            </a:r>
          </a:p>
          <a:p>
            <a:r>
              <a:rPr lang="en-US" dirty="0"/>
              <a:t>PowerShell (preferred, similar to Terminal)</a:t>
            </a:r>
          </a:p>
          <a:p>
            <a:r>
              <a:rPr lang="en-US" dirty="0" err="1"/>
              <a:t>PuTTy</a:t>
            </a:r>
            <a:r>
              <a:rPr lang="en-US" dirty="0"/>
              <a:t> (more complicated)</a:t>
            </a:r>
          </a:p>
          <a:p>
            <a:endParaRPr lang="en-US" dirty="0"/>
          </a:p>
        </p:txBody>
      </p:sp>
    </p:spTree>
    <p:extLst>
      <p:ext uri="{BB962C8B-B14F-4D97-AF65-F5344CB8AC3E}">
        <p14:creationId xmlns:p14="http://schemas.microsoft.com/office/powerpoint/2010/main" val="3295231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538" y="1739884"/>
            <a:ext cx="3514725" cy="40608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1750788" y="162717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6143510" y="940090"/>
            <a:ext cx="4993050" cy="461665"/>
          </a:xfrm>
          <a:prstGeom prst="rect">
            <a:avLst/>
          </a:prstGeom>
          <a:noFill/>
        </p:spPr>
        <p:txBody>
          <a:bodyPr wrap="square" rtlCol="0">
            <a:spAutoFit/>
          </a:bodyPr>
          <a:lstStyle/>
          <a:p>
            <a:r>
              <a:rPr lang="en-US" dirty="0"/>
              <a:t>Enter the Host Name (IP address)</a:t>
            </a:r>
          </a:p>
        </p:txBody>
      </p:sp>
      <p:pic>
        <p:nvPicPr>
          <p:cNvPr id="3" name="Picture 2">
            <a:extLst>
              <a:ext uri="{FF2B5EF4-FFF2-40B4-BE49-F238E27FC236}">
                <a16:creationId xmlns:a16="http://schemas.microsoft.com/office/drawing/2014/main" id="{3BC4B541-6068-C843-B326-81D1B5B79A7A}"/>
              </a:ext>
            </a:extLst>
          </p:cNvPr>
          <p:cNvPicPr>
            <a:picLocks noChangeAspect="1"/>
          </p:cNvPicPr>
          <p:nvPr/>
        </p:nvPicPr>
        <p:blipFill>
          <a:blip r:embed="rId3"/>
          <a:stretch>
            <a:fillRect/>
          </a:stretch>
        </p:blipFill>
        <p:spPr>
          <a:xfrm>
            <a:off x="6180250" y="1700808"/>
            <a:ext cx="4524261" cy="4049493"/>
          </a:xfrm>
          <a:prstGeom prst="rect">
            <a:avLst/>
          </a:prstGeom>
        </p:spPr>
      </p:pic>
    </p:spTree>
    <p:extLst>
      <p:ext uri="{BB962C8B-B14F-4D97-AF65-F5344CB8AC3E}">
        <p14:creationId xmlns:p14="http://schemas.microsoft.com/office/powerpoint/2010/main" val="2581049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9" name="TextBox 8"/>
          <p:cNvSpPr txBox="1"/>
          <p:nvPr/>
        </p:nvSpPr>
        <p:spPr>
          <a:xfrm>
            <a:off x="1219529" y="1186805"/>
            <a:ext cx="4139275" cy="830997"/>
          </a:xfrm>
          <a:prstGeom prst="rect">
            <a:avLst/>
          </a:prstGeom>
          <a:noFill/>
        </p:spPr>
        <p:txBody>
          <a:bodyPr wrap="none" rtlCol="0">
            <a:spAutoFit/>
          </a:bodyPr>
          <a:lstStyle/>
          <a:p>
            <a:r>
              <a:rPr lang="en-US" dirty="0"/>
              <a:t>Choose Connection -&gt; Data</a:t>
            </a:r>
          </a:p>
          <a:p>
            <a:r>
              <a:rPr lang="en-US" dirty="0"/>
              <a:t>Enter the username ‘ubuntu’</a:t>
            </a:r>
          </a:p>
        </p:txBody>
      </p:sp>
      <p:sp>
        <p:nvSpPr>
          <p:cNvPr id="10" name="TextBox 9"/>
          <p:cNvSpPr txBox="1"/>
          <p:nvPr/>
        </p:nvSpPr>
        <p:spPr>
          <a:xfrm>
            <a:off x="6123184" y="1094475"/>
            <a:ext cx="4427815" cy="830997"/>
          </a:xfrm>
          <a:prstGeom prst="rect">
            <a:avLst/>
          </a:prstGeom>
          <a:noFill/>
        </p:spPr>
        <p:txBody>
          <a:bodyPr wrap="none" rtlCol="0">
            <a:spAutoFit/>
          </a:bodyPr>
          <a:lstStyle/>
          <a:p>
            <a:r>
              <a:rPr lang="en-US" dirty="0"/>
              <a:t>Choose SSH -&gt; </a:t>
            </a:r>
            <a:r>
              <a:rPr lang="en-US" dirty="0" err="1"/>
              <a:t>Auth</a:t>
            </a:r>
            <a:endParaRPr lang="en-US" dirty="0"/>
          </a:p>
          <a:p>
            <a:r>
              <a:rPr lang="en-US" dirty="0"/>
              <a:t>Browse to Private key (</a:t>
            </a:r>
            <a:r>
              <a:rPr lang="en-US" dirty="0" err="1"/>
              <a:t>ppk</a:t>
            </a:r>
            <a:r>
              <a:rPr lang="en-US" dirty="0"/>
              <a:t>) file</a:t>
            </a:r>
          </a:p>
        </p:txBody>
      </p:sp>
      <p:sp>
        <p:nvSpPr>
          <p:cNvPr id="12" name="Rectangle 11"/>
          <p:cNvSpPr/>
          <p:nvPr/>
        </p:nvSpPr>
        <p:spPr>
          <a:xfrm>
            <a:off x="7738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B70835-F011-6544-A69A-C65D1E851503}"/>
              </a:ext>
            </a:extLst>
          </p:cNvPr>
          <p:cNvPicPr>
            <a:picLocks noChangeAspect="1"/>
          </p:cNvPicPr>
          <p:nvPr/>
        </p:nvPicPr>
        <p:blipFill>
          <a:blip r:embed="rId2"/>
          <a:stretch>
            <a:fillRect/>
          </a:stretch>
        </p:blipFill>
        <p:spPr>
          <a:xfrm>
            <a:off x="1150292" y="2132856"/>
            <a:ext cx="4585668" cy="4104456"/>
          </a:xfrm>
          <a:prstGeom prst="rect">
            <a:avLst/>
          </a:prstGeom>
        </p:spPr>
      </p:pic>
      <p:pic>
        <p:nvPicPr>
          <p:cNvPr id="11" name="Picture 10">
            <a:extLst>
              <a:ext uri="{FF2B5EF4-FFF2-40B4-BE49-F238E27FC236}">
                <a16:creationId xmlns:a16="http://schemas.microsoft.com/office/drawing/2014/main" id="{6DB97378-4A7F-9F45-995B-F052FE00E222}"/>
              </a:ext>
            </a:extLst>
          </p:cNvPr>
          <p:cNvPicPr>
            <a:picLocks noChangeAspect="1"/>
          </p:cNvPicPr>
          <p:nvPr/>
        </p:nvPicPr>
        <p:blipFill>
          <a:blip r:embed="rId3"/>
          <a:stretch>
            <a:fillRect/>
          </a:stretch>
        </p:blipFill>
        <p:spPr>
          <a:xfrm>
            <a:off x="6187865" y="2121184"/>
            <a:ext cx="4660663" cy="4171581"/>
          </a:xfrm>
          <a:prstGeom prst="rect">
            <a:avLst/>
          </a:prstGeom>
        </p:spPr>
      </p:pic>
    </p:spTree>
    <p:extLst>
      <p:ext uri="{BB962C8B-B14F-4D97-AF65-F5344CB8AC3E}">
        <p14:creationId xmlns:p14="http://schemas.microsoft.com/office/powerpoint/2010/main" val="1543717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7" name="TextBox 6"/>
          <p:cNvSpPr txBox="1"/>
          <p:nvPr/>
        </p:nvSpPr>
        <p:spPr>
          <a:xfrm>
            <a:off x="1127448" y="1198493"/>
            <a:ext cx="4057521" cy="646331"/>
          </a:xfrm>
          <a:prstGeom prst="rect">
            <a:avLst/>
          </a:prstGeom>
          <a:noFill/>
        </p:spPr>
        <p:txBody>
          <a:bodyPr wrap="none" rtlCol="0">
            <a:spAutoFit/>
          </a:bodyPr>
          <a:lstStyle/>
          <a:p>
            <a:r>
              <a:rPr lang="en-US" sz="1800" dirty="0"/>
              <a:t>Choose Session</a:t>
            </a:r>
          </a:p>
          <a:p>
            <a:r>
              <a:rPr lang="en-US" sz="1800" dirty="0"/>
              <a:t>Save your session as ”Amazon Node”</a:t>
            </a:r>
          </a:p>
        </p:txBody>
      </p:sp>
      <p:pic>
        <p:nvPicPr>
          <p:cNvPr id="3" name="Picture 2">
            <a:extLst>
              <a:ext uri="{FF2B5EF4-FFF2-40B4-BE49-F238E27FC236}">
                <a16:creationId xmlns:a16="http://schemas.microsoft.com/office/drawing/2014/main" id="{406D6AAB-3848-004F-9A46-EFAA060C1967}"/>
              </a:ext>
            </a:extLst>
          </p:cNvPr>
          <p:cNvPicPr>
            <a:picLocks noChangeAspect="1"/>
          </p:cNvPicPr>
          <p:nvPr/>
        </p:nvPicPr>
        <p:blipFill>
          <a:blip r:embed="rId2"/>
          <a:stretch>
            <a:fillRect/>
          </a:stretch>
        </p:blipFill>
        <p:spPr>
          <a:xfrm>
            <a:off x="1003748" y="2060847"/>
            <a:ext cx="4660204" cy="4171170"/>
          </a:xfrm>
          <a:prstGeom prst="rect">
            <a:avLst/>
          </a:prstGeom>
        </p:spPr>
      </p:pic>
      <p:pic>
        <p:nvPicPr>
          <p:cNvPr id="11" name="Picture 10">
            <a:extLst>
              <a:ext uri="{FF2B5EF4-FFF2-40B4-BE49-F238E27FC236}">
                <a16:creationId xmlns:a16="http://schemas.microsoft.com/office/drawing/2014/main" id="{F0E524D2-36B6-2941-A1B2-095C6A7B88ED}"/>
              </a:ext>
            </a:extLst>
          </p:cNvPr>
          <p:cNvPicPr>
            <a:picLocks noChangeAspect="1"/>
          </p:cNvPicPr>
          <p:nvPr/>
        </p:nvPicPr>
        <p:blipFill>
          <a:blip r:embed="rId2"/>
          <a:stretch>
            <a:fillRect/>
          </a:stretch>
        </p:blipFill>
        <p:spPr>
          <a:xfrm>
            <a:off x="6271642" y="2076265"/>
            <a:ext cx="4648894" cy="4161047"/>
          </a:xfrm>
          <a:prstGeom prst="rect">
            <a:avLst/>
          </a:prstGeom>
        </p:spPr>
      </p:pic>
      <p:sp>
        <p:nvSpPr>
          <p:cNvPr id="13" name="TextBox 12">
            <a:extLst>
              <a:ext uri="{FF2B5EF4-FFF2-40B4-BE49-F238E27FC236}">
                <a16:creationId xmlns:a16="http://schemas.microsoft.com/office/drawing/2014/main" id="{4C783262-3FD8-8643-BDC6-A5A4BC14E57F}"/>
              </a:ext>
            </a:extLst>
          </p:cNvPr>
          <p:cNvSpPr txBox="1"/>
          <p:nvPr/>
        </p:nvSpPr>
        <p:spPr>
          <a:xfrm>
            <a:off x="6373665" y="1124744"/>
            <a:ext cx="5057795" cy="646331"/>
          </a:xfrm>
          <a:prstGeom prst="rect">
            <a:avLst/>
          </a:prstGeom>
          <a:noFill/>
        </p:spPr>
        <p:txBody>
          <a:bodyPr wrap="none" rtlCol="0">
            <a:spAutoFit/>
          </a:bodyPr>
          <a:lstStyle/>
          <a:p>
            <a:r>
              <a:rPr lang="en-US" sz="1800" dirty="0"/>
              <a:t>Double-click saved “Amazon Node” session OR</a:t>
            </a:r>
          </a:p>
          <a:p>
            <a:r>
              <a:rPr lang="en-US" sz="1800" dirty="0"/>
              <a:t>Select ”Amazon Node” session and click Open</a:t>
            </a:r>
          </a:p>
        </p:txBody>
      </p:sp>
      <p:cxnSp>
        <p:nvCxnSpPr>
          <p:cNvPr id="15" name="Straight Arrow Connector 14">
            <a:extLst>
              <a:ext uri="{FF2B5EF4-FFF2-40B4-BE49-F238E27FC236}">
                <a16:creationId xmlns:a16="http://schemas.microsoft.com/office/drawing/2014/main" id="{9A9B59A9-4F6E-B844-946D-102D2990E4E1}"/>
              </a:ext>
            </a:extLst>
          </p:cNvPr>
          <p:cNvCxnSpPr/>
          <p:nvPr/>
        </p:nvCxnSpPr>
        <p:spPr>
          <a:xfrm flipH="1">
            <a:off x="10056440"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2196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Lst>
        </p:spPr>
      </p:pic>
      <p:sp>
        <p:nvSpPr>
          <p:cNvPr id="10" name="Oval 2"/>
          <p:cNvSpPr>
            <a:spLocks noChangeArrowheads="1"/>
          </p:cNvSpPr>
          <p:nvPr/>
        </p:nvSpPr>
        <p:spPr bwMode="auto">
          <a:xfrm>
            <a:off x="2559053" y="2697166"/>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2620966" y="4846641"/>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3795" y="3933059"/>
            <a:ext cx="6283031" cy="2187163"/>
          </a:xfrm>
          <a:prstGeom prst="rect">
            <a:avLst/>
          </a:prstGeom>
        </p:spPr>
      </p:pic>
      <p:sp>
        <p:nvSpPr>
          <p:cNvPr id="12" name="Oval 3"/>
          <p:cNvSpPr>
            <a:spLocks noChangeArrowheads="1"/>
          </p:cNvSpPr>
          <p:nvPr/>
        </p:nvSpPr>
        <p:spPr bwMode="auto">
          <a:xfrm>
            <a:off x="5087891" y="5517235"/>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4439816" y="1196755"/>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2855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3791747" y="2027752"/>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3503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896200" y="3140971"/>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5951987" y="3602636"/>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5" name="Title 1">
            <a:extLst>
              <a:ext uri="{FF2B5EF4-FFF2-40B4-BE49-F238E27FC236}">
                <a16:creationId xmlns:a16="http://schemas.microsoft.com/office/drawing/2014/main" id="{82B32478-60C8-1146-B3D2-33E0033FC012}"/>
              </a:ext>
            </a:extLst>
          </p:cNvPr>
          <p:cNvSpPr>
            <a:spLocks noGrp="1"/>
          </p:cNvSpPr>
          <p:nvPr>
            <p:ph type="title"/>
          </p:nvPr>
        </p:nvSpPr>
        <p:spPr>
          <a:xfrm>
            <a:off x="203200" y="116632"/>
            <a:ext cx="11785600" cy="1143000"/>
          </a:xfrm>
        </p:spPr>
        <p:txBody>
          <a:bodyPr/>
          <a:lstStyle/>
          <a:p>
            <a:r>
              <a:rPr lang="en-US" dirty="0">
                <a:ea typeface="ＭＳ Ｐゴシック" charset="0"/>
              </a:rPr>
              <a:t>Logging into your instance (Mac)</a:t>
            </a:r>
            <a:endParaRPr lang="en-US" dirty="0"/>
          </a:p>
        </p:txBody>
      </p:sp>
    </p:spTree>
    <p:extLst>
      <p:ext uri="{BB962C8B-B14F-4D97-AF65-F5344CB8AC3E}">
        <p14:creationId xmlns:p14="http://schemas.microsoft.com/office/powerpoint/2010/main" val="3933032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9" y="1916832"/>
            <a:ext cx="5895451" cy="4146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76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676400" y="2008302"/>
            <a:ext cx="8839200" cy="2428810"/>
          </a:xfrm>
        </p:spPr>
      </p:pic>
      <p:sp>
        <p:nvSpPr>
          <p:cNvPr id="2" name="TextBox 1"/>
          <p:cNvSpPr txBox="1"/>
          <p:nvPr/>
        </p:nvSpPr>
        <p:spPr>
          <a:xfrm>
            <a:off x="7248128" y="3861051"/>
            <a:ext cx="2535952" cy="1077218"/>
          </a:xfrm>
          <a:prstGeom prst="rect">
            <a:avLst/>
          </a:prstGeom>
          <a:noFill/>
        </p:spPr>
        <p:txBody>
          <a:bodyPr wrap="square" rtlCol="0">
            <a:spAutoFit/>
          </a:bodyPr>
          <a:lstStyle/>
          <a:p>
            <a:r>
              <a:rPr lang="en-US" sz="3200" dirty="0" err="1">
                <a:highlight>
                  <a:srgbClr val="FFFF00"/>
                </a:highlight>
              </a:rPr>
              <a:t>mkdir</a:t>
            </a:r>
            <a:r>
              <a:rPr lang="en-US" sz="3200" dirty="0">
                <a:highlight>
                  <a:srgbClr val="FFFF00"/>
                </a:highlight>
              </a:rPr>
              <a:t> </a:t>
            </a:r>
            <a:r>
              <a:rPr lang="en-US" sz="3200" dirty="0" err="1">
                <a:highlight>
                  <a:srgbClr val="FFFF00"/>
                </a:highlight>
              </a:rPr>
              <a:t>cshl</a:t>
            </a:r>
            <a:endParaRPr lang="en-US" sz="3200" dirty="0">
              <a:highlight>
                <a:srgbClr val="FFFF00"/>
              </a:highlight>
            </a:endParaRPr>
          </a:p>
          <a:p>
            <a:r>
              <a:rPr lang="en-US" sz="3200" dirty="0">
                <a:highlight>
                  <a:srgbClr val="FFFF00"/>
                </a:highlight>
              </a:rPr>
              <a:t>cd </a:t>
            </a:r>
            <a:r>
              <a:rPr lang="en-US" sz="3200" dirty="0" err="1">
                <a:highlight>
                  <a:srgbClr val="FFFF00"/>
                </a:highlight>
              </a:rPr>
              <a:t>cshl</a:t>
            </a:r>
            <a:endParaRPr lang="en-US" sz="3200" dirty="0">
              <a:highlight>
                <a:srgbClr val="FFFF00"/>
              </a:highlight>
            </a:endParaRPr>
          </a:p>
        </p:txBody>
      </p:sp>
    </p:spTree>
    <p:extLst>
      <p:ext uri="{BB962C8B-B14F-4D97-AF65-F5344CB8AC3E}">
        <p14:creationId xmlns:p14="http://schemas.microsoft.com/office/powerpoint/2010/main" val="958842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a:xfrm>
            <a:off x="203200" y="1600200"/>
            <a:ext cx="11785600" cy="3340968"/>
          </a:xfrm>
        </p:spPr>
        <p:txBody>
          <a:bodyPr>
            <a:normAutofit/>
          </a:bodyPr>
          <a:lstStyle/>
          <a:p>
            <a:r>
              <a:rPr lang="en-US" dirty="0"/>
              <a:t>NOTE for Mac users.  You will need to use a “.</a:t>
            </a:r>
            <a:r>
              <a:rPr lang="en-US" dirty="0" err="1"/>
              <a:t>pem</a:t>
            </a:r>
            <a:r>
              <a:rPr lang="en-US" dirty="0"/>
              <a:t>” file</a:t>
            </a:r>
          </a:p>
          <a:p>
            <a:r>
              <a:rPr lang="en-US" dirty="0"/>
              <a:t>NOTE for Windows Users.  </a:t>
            </a:r>
          </a:p>
          <a:p>
            <a:pPr lvl="1"/>
            <a:r>
              <a:rPr lang="en-US" dirty="0"/>
              <a:t>You can use the same ‘.</a:t>
            </a:r>
            <a:r>
              <a:rPr lang="en-US" dirty="0" err="1"/>
              <a:t>pem</a:t>
            </a:r>
            <a:r>
              <a:rPr lang="en-US" dirty="0"/>
              <a:t>’ file if use PowerShell</a:t>
            </a:r>
          </a:p>
          <a:p>
            <a:pPr lvl="1"/>
            <a:r>
              <a:rPr lang="en-US" dirty="0"/>
              <a:t>You will need to use a ‘.</a:t>
            </a:r>
            <a:r>
              <a:rPr lang="en-US" dirty="0" err="1"/>
              <a:t>ppk</a:t>
            </a:r>
            <a:r>
              <a:rPr lang="en-US" dirty="0"/>
              <a:t>’ file instead. This can be created from the “.</a:t>
            </a:r>
            <a:r>
              <a:rPr lang="en-US" dirty="0" err="1"/>
              <a:t>pem</a:t>
            </a:r>
            <a:r>
              <a:rPr lang="en-US" dirty="0"/>
              <a:t>” file:</a:t>
            </a:r>
          </a:p>
          <a:p>
            <a:pPr marL="457200" lvl="1" indent="0">
              <a:buNone/>
            </a:pPr>
            <a:r>
              <a:rPr lang="en-US" dirty="0">
                <a:hlinkClick r:id="rId2"/>
              </a:rPr>
              <a:t>https://aws.amazon.com/premiumsupport/knowledge-center/convert-pem-file-into-ppk/</a:t>
            </a:r>
            <a:r>
              <a:rPr lang="en-US" dirty="0"/>
              <a:t> </a:t>
            </a:r>
          </a:p>
          <a:p>
            <a:r>
              <a:rPr lang="en-US" dirty="0"/>
              <a:t>The SSH key file will be used to securely login to your student instance on the cloud</a:t>
            </a:r>
          </a:p>
        </p:txBody>
      </p:sp>
      <p:sp>
        <p:nvSpPr>
          <p:cNvPr id="4" name="TextBox 3">
            <a:extLst>
              <a:ext uri="{FF2B5EF4-FFF2-40B4-BE49-F238E27FC236}">
                <a16:creationId xmlns:a16="http://schemas.microsoft.com/office/drawing/2014/main" id="{DE1FE7FD-595A-F640-83AB-2B04981127BC}"/>
              </a:ext>
            </a:extLst>
          </p:cNvPr>
          <p:cNvSpPr txBox="1"/>
          <p:nvPr/>
        </p:nvSpPr>
        <p:spPr>
          <a:xfrm>
            <a:off x="695400" y="5631631"/>
            <a:ext cx="7278659" cy="369332"/>
          </a:xfrm>
          <a:prstGeom prst="rect">
            <a:avLst/>
          </a:prstGeom>
          <a:noFill/>
        </p:spPr>
        <p:txBody>
          <a:bodyPr wrap="none" rtlCol="0">
            <a:spAutoFit/>
          </a:bodyPr>
          <a:lstStyle/>
          <a:p>
            <a:r>
              <a:rPr lang="en-US" b="1" dirty="0">
                <a:highlight>
                  <a:srgbClr val="FFFF00"/>
                </a:highlight>
              </a:rPr>
              <a:t>Save the </a:t>
            </a:r>
            <a:r>
              <a:rPr lang="en-US" b="1" dirty="0" err="1">
                <a:highlight>
                  <a:srgbClr val="FFFF00"/>
                </a:highlight>
              </a:rPr>
              <a:t>pem</a:t>
            </a:r>
            <a:r>
              <a:rPr lang="en-US" b="1" dirty="0">
                <a:highlight>
                  <a:srgbClr val="FFFF00"/>
                </a:highlight>
              </a:rPr>
              <a:t>/</a:t>
            </a:r>
            <a:r>
              <a:rPr lang="en-US" b="1" dirty="0" err="1">
                <a:highlight>
                  <a:srgbClr val="FFFF00"/>
                </a:highlight>
              </a:rPr>
              <a:t>ppk</a:t>
            </a:r>
            <a:r>
              <a:rPr lang="en-US" b="1" dirty="0">
                <a:highlight>
                  <a:srgbClr val="FFFF00"/>
                </a:highlight>
              </a:rPr>
              <a:t> file you received via email/slack to your new </a:t>
            </a:r>
            <a:r>
              <a:rPr lang="en-US" b="1" dirty="0" err="1">
                <a:highlight>
                  <a:srgbClr val="FFFF00"/>
                </a:highlight>
              </a:rPr>
              <a:t>cshl</a:t>
            </a:r>
            <a:r>
              <a:rPr lang="en-US" b="1" dirty="0">
                <a:highlight>
                  <a:srgbClr val="FFFF00"/>
                </a:highlight>
              </a:rPr>
              <a:t> folder</a:t>
            </a:r>
          </a:p>
        </p:txBody>
      </p:sp>
    </p:spTree>
    <p:extLst>
      <p:ext uri="{BB962C8B-B14F-4D97-AF65-F5344CB8AC3E}">
        <p14:creationId xmlns:p14="http://schemas.microsoft.com/office/powerpoint/2010/main" val="2142937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3071667" y="836715"/>
            <a:ext cx="3024333" cy="923330"/>
          </a:xfrm>
          <a:prstGeom prst="rect">
            <a:avLst/>
          </a:prstGeom>
          <a:noFill/>
        </p:spPr>
        <p:txBody>
          <a:bodyPr wrap="square" rtlCol="0">
            <a:spAutoFit/>
          </a:bodyPr>
          <a:lstStyle/>
          <a:p>
            <a:r>
              <a:rPr lang="en-US" dirty="0"/>
              <a:t>cat cshl_2021_student.pem</a:t>
            </a:r>
          </a:p>
          <a:p>
            <a:r>
              <a:rPr lang="en-US" dirty="0"/>
              <a:t>less cshl_2021_student.pem</a:t>
            </a:r>
          </a:p>
          <a:p>
            <a:endParaRPr lang="en-US" dirty="0"/>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9051"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388" y="1052516"/>
            <a:ext cx="8839200" cy="5184775"/>
          </a:xfrm>
        </p:spPr>
        <p:txBody>
          <a:bodyPr>
            <a:normAutofit lnSpcReduction="10000"/>
          </a:bodyPr>
          <a:lstStyle/>
          <a:p>
            <a:pPr marL="0" indent="0">
              <a:buNone/>
              <a:defRPr/>
            </a:pPr>
            <a:r>
              <a:rPr lang="en-US" dirty="0" err="1"/>
              <a:t>ls</a:t>
            </a:r>
            <a:r>
              <a:rPr lang="en-US" dirty="0"/>
              <a:t> -l (long listing)</a:t>
            </a:r>
          </a:p>
          <a:p>
            <a:pPr marL="0" indent="0">
              <a:buNone/>
              <a:defRPr/>
            </a:pPr>
            <a:r>
              <a:rPr lang="en-US" sz="1800" dirty="0"/>
              <a:t>-</a:t>
            </a:r>
            <a:r>
              <a:rPr lang="en-US" sz="1800" dirty="0" err="1"/>
              <a:t>rw</a:t>
            </a:r>
            <a:r>
              <a:rPr lang="en-US" sz="1800" dirty="0"/>
              <a:t>-r--r--@  1 </a:t>
            </a:r>
            <a:r>
              <a:rPr lang="en-US" sz="1800" dirty="0" err="1"/>
              <a:t>kcotto</a:t>
            </a:r>
            <a:r>
              <a:rPr lang="en-US" sz="1800" dirty="0"/>
              <a:t>  staff  1696 Nov 9 09:19 cshl_2023_student.pem</a:t>
            </a:r>
          </a:p>
          <a:p>
            <a:pPr marL="0" indent="0">
              <a:buNone/>
              <a:defRPr/>
            </a:pPr>
            <a:r>
              <a:rPr lang="en-US" sz="1800" dirty="0"/>
              <a:t> </a:t>
            </a:r>
            <a:r>
              <a:rPr lang="en-US" sz="1800" dirty="0" err="1"/>
              <a:t>rwx</a:t>
            </a:r>
            <a:r>
              <a:rPr lang="en-US" sz="1800" dirty="0"/>
              <a:t> : owner </a:t>
            </a:r>
          </a:p>
          <a:p>
            <a:pPr marL="0" indent="0">
              <a:buNone/>
              <a:defRPr/>
            </a:pPr>
            <a:r>
              <a:rPr lang="en-US" sz="1800" dirty="0"/>
              <a:t>    </a:t>
            </a:r>
            <a:r>
              <a:rPr lang="en-US" sz="1800" dirty="0" err="1"/>
              <a:t>rwx</a:t>
            </a:r>
            <a:r>
              <a:rPr lang="en-US" sz="1800" dirty="0"/>
              <a:t> : group</a:t>
            </a:r>
          </a:p>
          <a:p>
            <a:pPr marL="0" indent="0">
              <a:buNone/>
              <a:defRPr/>
            </a:pPr>
            <a:r>
              <a:rPr lang="en-US" sz="1800" dirty="0"/>
              <a:t>       </a:t>
            </a:r>
            <a:r>
              <a:rPr lang="en-US" sz="1800" dirty="0" err="1"/>
              <a:t>rwx</a:t>
            </a:r>
            <a:r>
              <a:rPr lang="en-US" sz="1800" dirty="0"/>
              <a:t>: world</a:t>
            </a:r>
          </a:p>
          <a:p>
            <a:pPr marL="0" indent="0">
              <a:buNone/>
              <a:defRPr/>
            </a:pPr>
            <a:r>
              <a:rPr lang="en-US" sz="1800" dirty="0"/>
              <a:t> r read    (4)</a:t>
            </a:r>
          </a:p>
          <a:p>
            <a:pPr marL="0" indent="0">
              <a:buNone/>
              <a:defRPr/>
            </a:pPr>
            <a:r>
              <a:rPr lang="en-US" sz="1800" dirty="0"/>
              <a:t> w write   (2)</a:t>
            </a:r>
          </a:p>
          <a:p>
            <a:pPr marL="0" indent="0">
              <a:buNone/>
              <a:defRPr/>
            </a:pPr>
            <a:r>
              <a:rPr lang="en-US" sz="1800" dirty="0"/>
              <a:t> x execute (1)</a:t>
            </a:r>
          </a:p>
          <a:p>
            <a:pPr marL="0" indent="0">
              <a:buNone/>
              <a:defRPr/>
            </a:pPr>
            <a:endParaRPr lang="en-US" sz="1800" dirty="0"/>
          </a:p>
          <a:p>
            <a:pPr marL="0" indent="0">
              <a:buNone/>
              <a:defRPr/>
            </a:pPr>
            <a:r>
              <a:rPr lang="en-US" sz="1800" dirty="0"/>
              <a:t>Which ever way you add these 3 numbers, you know which integers </a:t>
            </a:r>
          </a:p>
          <a:p>
            <a:pPr marL="0" indent="0">
              <a:buNone/>
              <a:defRPr/>
            </a:pPr>
            <a:r>
              <a:rPr lang="en-US" sz="1800" dirty="0"/>
              <a:t>were used (6 is always 4+2, 5 is 4+1, 4 is by itself, 0 is none of them </a:t>
            </a:r>
            <a:r>
              <a:rPr lang="en-US" sz="1800" dirty="0" err="1"/>
              <a:t>etc</a:t>
            </a:r>
            <a:r>
              <a:rPr lang="en-US" sz="1800" dirty="0"/>
              <a:t> …)</a:t>
            </a:r>
          </a:p>
          <a:p>
            <a:pPr marL="0" indent="0">
              <a:buNone/>
              <a:defRPr/>
            </a:pPr>
            <a:r>
              <a:rPr lang="en-US" sz="1800" dirty="0"/>
              <a:t>So, when you have:</a:t>
            </a:r>
          </a:p>
          <a:p>
            <a:pPr marL="0" indent="0">
              <a:buNone/>
              <a:defRPr/>
            </a:pPr>
            <a:r>
              <a:rPr lang="en-US" sz="1800" b="1" dirty="0" err="1">
                <a:solidFill>
                  <a:srgbClr val="800000"/>
                </a:solidFill>
              </a:rPr>
              <a:t>chmod</a:t>
            </a:r>
            <a:r>
              <a:rPr lang="en-US" sz="1800" b="1" dirty="0">
                <a:solidFill>
                  <a:srgbClr val="800000"/>
                </a:solidFill>
              </a:rPr>
              <a:t> 400 &lt;file name&gt;</a:t>
            </a:r>
          </a:p>
          <a:p>
            <a:pPr marL="0" indent="0">
              <a:buNone/>
              <a:defRPr/>
            </a:pPr>
            <a:r>
              <a:rPr lang="en-US" sz="1800" dirty="0"/>
              <a:t>It is “r” for the the file owner </a:t>
            </a:r>
            <a:r>
              <a:rPr lang="en-US" sz="1800" b="1" dirty="0"/>
              <a:t>only</a:t>
            </a:r>
            <a:r>
              <a:rPr lang="en-US" sz="1800" dirty="0"/>
              <a:t> </a:t>
            </a:r>
          </a:p>
          <a:p>
            <a:pPr marL="0" indent="0">
              <a:buNone/>
              <a:defRPr/>
            </a:pPr>
            <a:endParaRPr lang="en-US" dirty="0"/>
          </a:p>
        </p:txBody>
      </p:sp>
      <p:sp>
        <p:nvSpPr>
          <p:cNvPr id="29698" name="Title 1"/>
          <p:cNvSpPr>
            <a:spLocks noGrp="1"/>
          </p:cNvSpPr>
          <p:nvPr>
            <p:ph type="title" idx="4294967295"/>
          </p:nvPr>
        </p:nvSpPr>
        <p:spPr>
          <a:xfrm>
            <a:off x="1631950" y="44450"/>
            <a:ext cx="8839200" cy="863600"/>
          </a:xfrm>
        </p:spPr>
        <p:txBody>
          <a:bodyPr>
            <a:normAutofit fontScale="90000"/>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551384" y="1116013"/>
            <a:ext cx="9964216" cy="5208587"/>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1965324" y="2132930"/>
            <a:ext cx="8379148" cy="12960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highlight>
                  <a:srgbClr val="FFFF00"/>
                </a:highlight>
              </a:rPr>
              <a:t>cd ~/</a:t>
            </a:r>
            <a:r>
              <a:rPr lang="en-CA" dirty="0" err="1">
                <a:highlight>
                  <a:srgbClr val="FFFF00"/>
                </a:highlight>
              </a:rPr>
              <a:t>cshl</a:t>
            </a:r>
            <a:endParaRPr lang="en-CA" dirty="0">
              <a:highlight>
                <a:srgbClr val="FFFF00"/>
              </a:highlight>
            </a:endParaRPr>
          </a:p>
          <a:p>
            <a:pPr>
              <a:buClrTx/>
              <a:buFontTx/>
              <a:buNone/>
              <a:defRPr/>
            </a:pPr>
            <a:r>
              <a:rPr lang="en-CA" dirty="0" err="1">
                <a:highlight>
                  <a:srgbClr val="FFFF00"/>
                </a:highlight>
              </a:rPr>
              <a:t>chmod</a:t>
            </a:r>
            <a:r>
              <a:rPr lang="en-CA" dirty="0">
                <a:highlight>
                  <a:srgbClr val="FFFF00"/>
                </a:highlight>
              </a:rPr>
              <a:t> 400 cshl_2023_student.pem</a:t>
            </a:r>
          </a:p>
          <a:p>
            <a:pPr>
              <a:buClrTx/>
              <a:buFontTx/>
              <a:buNone/>
              <a:defRPr/>
            </a:pPr>
            <a:r>
              <a:rPr lang="en-CA" dirty="0" err="1">
                <a:highlight>
                  <a:srgbClr val="FFFF00"/>
                </a:highlight>
              </a:rPr>
              <a:t>ssh</a:t>
            </a:r>
            <a:r>
              <a:rPr lang="en-CA" dirty="0">
                <a:highlight>
                  <a:srgbClr val="FFFF00"/>
                </a:highlight>
              </a:rPr>
              <a:t> -</a:t>
            </a:r>
            <a:r>
              <a:rPr lang="en-CA" dirty="0" err="1">
                <a:highlight>
                  <a:srgbClr val="FFFF00"/>
                </a:highlight>
              </a:rPr>
              <a:t>i</a:t>
            </a:r>
            <a:r>
              <a:rPr lang="en-CA" dirty="0">
                <a:highlight>
                  <a:srgbClr val="FFFF00"/>
                </a:highlight>
              </a:rPr>
              <a:t> cshl_2023_student.pem ubuntu@[YOUR PUBLIC IP]</a:t>
            </a:r>
          </a:p>
        </p:txBody>
      </p:sp>
      <p:pic>
        <p:nvPicPr>
          <p:cNvPr id="2" name="Picture 2" descr="How Does the Internet Work?">
            <a:extLst>
              <a:ext uri="{FF2B5EF4-FFF2-40B4-BE49-F238E27FC236}">
                <a16:creationId xmlns:a16="http://schemas.microsoft.com/office/drawing/2014/main" id="{9BDB62CC-1D5E-0CC5-D941-18A7666EA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039" y="1028381"/>
            <a:ext cx="55118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9">
            <a:extLst>
              <a:ext uri="{FF2B5EF4-FFF2-40B4-BE49-F238E27FC236}">
                <a16:creationId xmlns:a16="http://schemas.microsoft.com/office/drawing/2014/main" id="{1EA82E86-F474-872E-8925-CB5F8187EAF7}"/>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52446"/>
          <a:stretch/>
        </p:blipFill>
        <p:spPr>
          <a:xfrm>
            <a:off x="1040609" y="4077936"/>
            <a:ext cx="10110781" cy="2246664"/>
          </a:xfrm>
        </p:spPr>
      </p:pic>
      <p:cxnSp>
        <p:nvCxnSpPr>
          <p:cNvPr id="4" name="Straight Arrow Connector 3">
            <a:extLst>
              <a:ext uri="{FF2B5EF4-FFF2-40B4-BE49-F238E27FC236}">
                <a16:creationId xmlns:a16="http://schemas.microsoft.com/office/drawing/2014/main" id="{F7E7C7CA-5424-F67D-71EB-D6E377D05783}"/>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7446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117032"/>
            <a:ext cx="8839200" cy="791691"/>
          </a:xfrm>
        </p:spPr>
        <p:txBody>
          <a:bodyPr>
            <a:normAutofit fontScale="90000"/>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3143675" y="5733259"/>
            <a:ext cx="4956405" cy="461665"/>
          </a:xfrm>
          <a:prstGeom prst="rect">
            <a:avLst/>
          </a:prstGeom>
          <a:noFill/>
        </p:spPr>
        <p:txBody>
          <a:bodyPr wrap="none" rtlCol="0">
            <a:spAutoFit/>
          </a:bodyPr>
          <a:lstStyle/>
          <a:p>
            <a:r>
              <a:rPr lang="en-US" dirty="0"/>
              <a:t>http://[YOUR PUBLIC DNS OR IP]/</a:t>
            </a:r>
          </a:p>
        </p:txBody>
      </p:sp>
      <p:pic>
        <p:nvPicPr>
          <p:cNvPr id="4" name="Picture 3">
            <a:extLst>
              <a:ext uri="{FF2B5EF4-FFF2-40B4-BE49-F238E27FC236}">
                <a16:creationId xmlns:a16="http://schemas.microsoft.com/office/drawing/2014/main" id="{394B6F3D-DD1D-F7A6-A577-19F6183195F2}"/>
              </a:ext>
            </a:extLst>
          </p:cNvPr>
          <p:cNvPicPr>
            <a:picLocks noChangeAspect="1"/>
          </p:cNvPicPr>
          <p:nvPr/>
        </p:nvPicPr>
        <p:blipFill>
          <a:blip r:embed="rId2"/>
          <a:stretch>
            <a:fillRect/>
          </a:stretch>
        </p:blipFill>
        <p:spPr>
          <a:xfrm>
            <a:off x="2997499" y="1650630"/>
            <a:ext cx="5795800" cy="3249161"/>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1965324" y="2132933"/>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1991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4540758-BB00-301A-CA31-778AF8F45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29" y="1340237"/>
            <a:ext cx="11742439" cy="4043231"/>
          </a:xfrm>
          <a:prstGeom prst="rect">
            <a:avLst/>
          </a:prstGeom>
        </p:spPr>
      </p:pic>
      <p:sp>
        <p:nvSpPr>
          <p:cNvPr id="2" name="Title 1"/>
          <p:cNvSpPr>
            <a:spLocks noGrp="1"/>
          </p:cNvSpPr>
          <p:nvPr>
            <p:ph type="title"/>
          </p:nvPr>
        </p:nvSpPr>
        <p:spPr/>
        <p:txBody>
          <a:bodyPr/>
          <a:lstStyle/>
          <a:p>
            <a:r>
              <a:rPr lang="en-US" dirty="0"/>
              <a:t>When you are done for the day you can “Stop” your instance – Don’t Terminate!</a:t>
            </a:r>
          </a:p>
        </p:txBody>
      </p:sp>
      <p:cxnSp>
        <p:nvCxnSpPr>
          <p:cNvPr id="5" name="Straight Arrow Connector 4"/>
          <p:cNvCxnSpPr/>
          <p:nvPr/>
        </p:nvCxnSpPr>
        <p:spPr>
          <a:xfrm flipH="1">
            <a:off x="7464152"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‘Stop instance’</a:t>
            </a:r>
          </a:p>
        </p:txBody>
      </p:sp>
      <p:cxnSp>
        <p:nvCxnSpPr>
          <p:cNvPr id="7" name="Straight Arrow Connector 6"/>
          <p:cNvCxnSpPr/>
          <p:nvPr/>
        </p:nvCxnSpPr>
        <p:spPr>
          <a:xfrm flipH="1">
            <a:off x="3215680" y="26369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CFF2189-8C2A-C14B-BC25-DA5B4C5DC8F5}"/>
              </a:ext>
            </a:extLst>
          </p:cNvPr>
          <p:cNvCxnSpPr/>
          <p:nvPr/>
        </p:nvCxnSpPr>
        <p:spPr>
          <a:xfrm flipH="1">
            <a:off x="1343472" y="18448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5A52A35-B788-A84F-8A31-8BB2D6D8F068}"/>
              </a:ext>
            </a:extLst>
          </p:cNvPr>
          <p:cNvCxnSpPr/>
          <p:nvPr/>
        </p:nvCxnSpPr>
        <p:spPr>
          <a:xfrm flipH="1">
            <a:off x="1343472"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01E6DDC-C105-2532-BC73-600237152E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344" y="1772816"/>
            <a:ext cx="11785600" cy="3560027"/>
          </a:xfrm>
        </p:spPr>
      </p:pic>
      <p:sp>
        <p:nvSpPr>
          <p:cNvPr id="2" name="Title 1"/>
          <p:cNvSpPr>
            <a:spLocks noGrp="1"/>
          </p:cNvSpPr>
          <p:nvPr>
            <p:ph type="title"/>
          </p:nvPr>
        </p:nvSpPr>
        <p:spPr/>
        <p:txBody>
          <a:bodyPr/>
          <a:lstStyle/>
          <a:p>
            <a:r>
              <a:rPr lang="en-US" dirty="0"/>
              <a:t>Next morning, you can “Start” your instance again</a:t>
            </a:r>
          </a:p>
        </p:txBody>
      </p:sp>
      <p:sp>
        <p:nvSpPr>
          <p:cNvPr id="8" name="TextBox 7"/>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‘Start Instance’</a:t>
            </a:r>
          </a:p>
        </p:txBody>
      </p:sp>
      <p:cxnSp>
        <p:nvCxnSpPr>
          <p:cNvPr id="11" name="Straight Arrow Connector 10">
            <a:extLst>
              <a:ext uri="{FF2B5EF4-FFF2-40B4-BE49-F238E27FC236}">
                <a16:creationId xmlns:a16="http://schemas.microsoft.com/office/drawing/2014/main" id="{0CDEBF30-AA07-D14C-B96E-8E485FBFEC86}"/>
              </a:ext>
            </a:extLst>
          </p:cNvPr>
          <p:cNvCxnSpPr/>
          <p:nvPr/>
        </p:nvCxnSpPr>
        <p:spPr>
          <a:xfrm flipH="1">
            <a:off x="8328248"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917B9C-86C6-7447-AE43-16FE67DED984}"/>
              </a:ext>
            </a:extLst>
          </p:cNvPr>
          <p:cNvCxnSpPr/>
          <p:nvPr/>
        </p:nvCxnSpPr>
        <p:spPr>
          <a:xfrm flipH="1">
            <a:off x="5231904" y="30689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F092B57-98E8-DC43-BF9F-4841600B6700}"/>
              </a:ext>
            </a:extLst>
          </p:cNvPr>
          <p:cNvCxnSpPr/>
          <p:nvPr/>
        </p:nvCxnSpPr>
        <p:spPr>
          <a:xfrm flipH="1">
            <a:off x="1199456" y="22768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20F63C-844A-5044-938A-F0B6D03EE98D}"/>
              </a:ext>
            </a:extLst>
          </p:cNvPr>
          <p:cNvCxnSpPr/>
          <p:nvPr/>
        </p:nvCxnSpPr>
        <p:spPr>
          <a:xfrm flipH="1">
            <a:off x="1271464" y="357301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normAutofit fontScale="90000"/>
          </a:bodyPr>
          <a:lstStyle/>
          <a:p>
            <a:r>
              <a:rPr lang="en-US" sz="2800" dirty="0"/>
              <a:t>When you restart your instance you will need to find your new Public DNS or IP address. Select your instance and “Connect” or look in Description tab. Then go back to instructions for “Logging into your instance”</a:t>
            </a:r>
          </a:p>
        </p:txBody>
      </p:sp>
      <p:cxnSp>
        <p:nvCxnSpPr>
          <p:cNvPr id="5" name="Straight Arrow Connector 4"/>
          <p:cNvCxnSpPr/>
          <p:nvPr/>
        </p:nvCxnSpPr>
        <p:spPr>
          <a:xfrm flipH="1">
            <a:off x="8256240" y="17008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82470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676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676400" y="1341438"/>
            <a:ext cx="8839200" cy="4724400"/>
          </a:xfrm>
        </p:spPr>
        <p:txBody>
          <a:bodyPr/>
          <a:lstStyle/>
          <a:p>
            <a:r>
              <a:rPr lang="en-US" dirty="0">
                <a:ea typeface="ＭＳ Ｐゴシック" charset="0"/>
              </a:rPr>
              <a:t>Your laptop/pc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Tree>
    <p:extLst>
      <p:ext uri="{BB962C8B-B14F-4D97-AF65-F5344CB8AC3E}">
        <p14:creationId xmlns:p14="http://schemas.microsoft.com/office/powerpoint/2010/main" val="11862787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623392" y="980728"/>
            <a:ext cx="10873208" cy="5472608"/>
          </a:xfrm>
        </p:spPr>
        <p:txBody>
          <a:bodyPr/>
          <a:lstStyle/>
          <a:p>
            <a:r>
              <a:rPr lang="en-US" b="1" dirty="0"/>
              <a:t>AWS</a:t>
            </a:r>
            <a:r>
              <a:rPr lang="en-US" dirty="0"/>
              <a:t> - Amazon Web Services. A collection of cloud computing services provided by Amazon.</a:t>
            </a:r>
          </a:p>
          <a:p>
            <a:r>
              <a:rPr lang="en-US" b="1" dirty="0"/>
              <a:t>EC2</a:t>
            </a:r>
            <a:r>
              <a:rPr lang="en-US" dirty="0"/>
              <a:t> - Elastic Compute. An AWS service that allows you to configure and rent computers to meet your compute needs on an as needed basis.</a:t>
            </a:r>
          </a:p>
          <a:p>
            <a:r>
              <a:rPr lang="en-US" b="1" dirty="0"/>
              <a:t>EBS</a:t>
            </a:r>
            <a:r>
              <a:rPr lang="en-US" dirty="0"/>
              <a:t>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1481483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080864"/>
            <a:ext cx="10945216" cy="5300464"/>
          </a:xfrm>
        </p:spPr>
        <p:txBody>
          <a:bodyPr/>
          <a:lstStyle/>
          <a:p>
            <a:r>
              <a:rPr lang="en-US" b="1" dirty="0"/>
              <a:t>S3</a:t>
            </a:r>
            <a:r>
              <a:rPr lang="en-US" dirty="0"/>
              <a:t>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b="1" dirty="0"/>
              <a:t>SSD</a:t>
            </a:r>
            <a:r>
              <a:rPr lang="en-US" dirty="0"/>
              <a:t>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208235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7368" y="53975"/>
            <a:ext cx="11305256"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407368" y="1340768"/>
            <a:ext cx="10108232" cy="4983832"/>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Get bigger hardware?</a:t>
            </a:r>
          </a:p>
          <a:p>
            <a:pPr marL="571500" indent="-571500"/>
            <a:r>
              <a:rPr lang="en-US" sz="3600" dirty="0">
                <a:ea typeface="ＭＳ Ｐゴシック" charset="0"/>
              </a:rPr>
              <a:t>Write more grants?</a:t>
            </a:r>
          </a:p>
          <a:p>
            <a:pPr marL="571500" indent="-571500"/>
            <a:endParaRPr lang="en-US" sz="3600" dirty="0">
              <a:ea typeface="ＭＳ Ｐゴシック" charset="0"/>
            </a:endParaRPr>
          </a:p>
        </p:txBody>
      </p:sp>
    </p:spTree>
    <p:extLst>
      <p:ext uri="{BB962C8B-B14F-4D97-AF65-F5344CB8AC3E}">
        <p14:creationId xmlns:p14="http://schemas.microsoft.com/office/powerpoint/2010/main" val="609956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908720"/>
            <a:ext cx="10945216" cy="5112568"/>
          </a:xfrm>
        </p:spPr>
        <p:txBody>
          <a:bodyPr/>
          <a:lstStyle/>
          <a:p>
            <a:r>
              <a:rPr lang="en-US" b="1" dirty="0"/>
              <a:t>HDD</a:t>
            </a:r>
            <a:r>
              <a:rPr lang="en-US" dirty="0"/>
              <a:t> - Hard disk drive. A particular type of storage hardware that is generally cheaper and larger but slower than SSD. HDD drives are traditional hard drives that access data on a spinning magnetic disk.</a:t>
            </a:r>
          </a:p>
          <a:p>
            <a:r>
              <a:rPr lang="en-US" b="1" dirty="0"/>
              <a:t>Ephemeral storage </a:t>
            </a:r>
            <a:r>
              <a:rPr lang="en-US" dirty="0"/>
              <a:t>-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2637872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850106"/>
          </a:xfrm>
        </p:spPr>
        <p:txBody>
          <a:bodyPr/>
          <a:lstStyle/>
          <a:p>
            <a:r>
              <a:rPr lang="en-US" dirty="0"/>
              <a:t>What is a Region?</a:t>
            </a:r>
          </a:p>
        </p:txBody>
      </p:sp>
      <p:sp>
        <p:nvSpPr>
          <p:cNvPr id="3" name="Content Placeholder 2"/>
          <p:cNvSpPr>
            <a:spLocks noGrp="1"/>
          </p:cNvSpPr>
          <p:nvPr>
            <p:ph idx="1"/>
          </p:nvPr>
        </p:nvSpPr>
        <p:spPr>
          <a:xfrm>
            <a:off x="551384" y="980728"/>
            <a:ext cx="11161240" cy="4968552"/>
          </a:xfrm>
        </p:spPr>
        <p:txBody>
          <a:bodyPr>
            <a:normAutofit lnSpcReduction="10000"/>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27 regions with more planned to come online soon: (US East (</a:t>
            </a:r>
            <a:r>
              <a:rPr lang="en-US" sz="2400" dirty="0" err="1"/>
              <a:t>N.Virginia</a:t>
            </a:r>
            <a:r>
              <a:rPr lang="en-US" sz="2400" dirty="0"/>
              <a:t>), US East (Ohio), US West (Oregon), US West (N. California), GovCloud (US-West), GovCloud (US-East), Canada (Central), EU (Ireland), EU (Frankfurt), EU (London), EU (Paris), EU (Milan), EU (Stockholm), Middle East (Bahrain), Middle East (UAE), Africa (Cape Town), Asia Pacific (Singapore), Asia Pacific (Sydney), Asia Pacific (Seoul), Asia Pacific (Tokyo), Asia Pacific (Mumbai), Asia Pacific (Hong Kong), Asia Pacific (Beijing), Asia Pacific (Osaka), Asia Pacific (Jakarta), Asia Pacific (Ningxia),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1248790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764704"/>
            <a:ext cx="11377264"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676400" y="-27384"/>
            <a:ext cx="8839200" cy="850106"/>
          </a:xfrm>
        </p:spPr>
        <p:txBody>
          <a:bodyPr/>
          <a:lstStyle/>
          <a:p>
            <a:r>
              <a:rPr lang="en-US" dirty="0"/>
              <a:t>What is a Region?</a:t>
            </a:r>
          </a:p>
        </p:txBody>
      </p:sp>
    </p:spTree>
    <p:extLst>
      <p:ext uri="{BB962C8B-B14F-4D97-AF65-F5344CB8AC3E}">
        <p14:creationId xmlns:p14="http://schemas.microsoft.com/office/powerpoint/2010/main" val="3429564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Tree>
    <p:extLst>
      <p:ext uri="{BB962C8B-B14F-4D97-AF65-F5344CB8AC3E}">
        <p14:creationId xmlns:p14="http://schemas.microsoft.com/office/powerpoint/2010/main" val="32383491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F488D-BC53-E834-61D3-44A50A5BAB77}"/>
              </a:ext>
            </a:extLst>
          </p:cNvPr>
          <p:cNvSpPr>
            <a:spLocks noGrp="1"/>
          </p:cNvSpPr>
          <p:nvPr>
            <p:ph type="title"/>
          </p:nvPr>
        </p:nvSpPr>
        <p:spPr/>
        <p:txBody>
          <a:bodyPr/>
          <a:lstStyle/>
          <a:p>
            <a:endParaRPr lang="en-US"/>
          </a:p>
        </p:txBody>
      </p:sp>
      <p:pic>
        <p:nvPicPr>
          <p:cNvPr id="1026" name="Picture 2" descr="How Does the Internet Work?">
            <a:extLst>
              <a:ext uri="{FF2B5EF4-FFF2-40B4-BE49-F238E27FC236}">
                <a16:creationId xmlns:a16="http://schemas.microsoft.com/office/drawing/2014/main" id="{99DAD65D-D240-B8F5-C071-7D36ACD20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0100" y="2743200"/>
            <a:ext cx="55118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3103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02D4-23E7-AC6C-0D4C-B7BD7383B31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D924C016-5325-B878-E94D-C5C0F6000D63}"/>
              </a:ext>
            </a:extLst>
          </p:cNvPr>
          <p:cNvSpPr>
            <a:spLocks noGrp="1"/>
          </p:cNvSpPr>
          <p:nvPr>
            <p:ph idx="1"/>
          </p:nvPr>
        </p:nvSpPr>
        <p:spPr/>
        <p:txBody>
          <a:bodyPr/>
          <a:lstStyle/>
          <a:p>
            <a:r>
              <a:rPr lang="en-US" dirty="0"/>
              <a:t>Launch instance</a:t>
            </a:r>
          </a:p>
          <a:p>
            <a:r>
              <a:rPr lang="en-US" dirty="0"/>
              <a:t>Download key file (.</a:t>
            </a:r>
            <a:r>
              <a:rPr lang="en-US" dirty="0" err="1"/>
              <a:t>pem</a:t>
            </a:r>
            <a:r>
              <a:rPr lang="en-US" dirty="0"/>
              <a:t> file for Mac, .</a:t>
            </a:r>
            <a:r>
              <a:rPr lang="en-US" dirty="0" err="1"/>
              <a:t>ppk</a:t>
            </a:r>
            <a:r>
              <a:rPr lang="en-US" dirty="0"/>
              <a:t> file for Windows)</a:t>
            </a:r>
          </a:p>
          <a:p>
            <a:pPr marL="0" indent="0">
              <a:buNone/>
            </a:pPr>
            <a:r>
              <a:rPr lang="en-US" dirty="0"/>
              <a:t>&amp; Change permission of downloaded key </a:t>
            </a:r>
          </a:p>
          <a:p>
            <a:pPr marL="0" indent="0">
              <a:buNone/>
            </a:pPr>
            <a:endParaRPr lang="en-US" dirty="0"/>
          </a:p>
          <a:p>
            <a:r>
              <a:rPr lang="en-US" dirty="0"/>
              <a:t>Log into your instance : </a:t>
            </a:r>
          </a:p>
          <a:p>
            <a:pPr marL="0" indent="0">
              <a:buNone/>
            </a:pPr>
            <a:r>
              <a:rPr lang="en-US" dirty="0"/>
              <a:t>	</a:t>
            </a:r>
            <a:r>
              <a:rPr lang="en-US" dirty="0" err="1"/>
              <a:t>ssh</a:t>
            </a:r>
            <a:r>
              <a:rPr lang="en-US" dirty="0"/>
              <a:t> -</a:t>
            </a:r>
            <a:r>
              <a:rPr lang="en-US" dirty="0" err="1"/>
              <a:t>i</a:t>
            </a:r>
            <a:r>
              <a:rPr lang="en-US" dirty="0"/>
              <a:t> [student-key].</a:t>
            </a:r>
            <a:r>
              <a:rPr lang="en-US" dirty="0" err="1"/>
              <a:t>pem</a:t>
            </a:r>
            <a:r>
              <a:rPr lang="en-US" dirty="0"/>
              <a:t> ubuntu@[</a:t>
            </a:r>
            <a:r>
              <a:rPr lang="en-US" dirty="0" err="1"/>
              <a:t>public.ip.address</a:t>
            </a:r>
            <a:r>
              <a:rPr lang="en-US" dirty="0"/>
              <a:t>]</a:t>
            </a:r>
          </a:p>
          <a:p>
            <a:r>
              <a:rPr lang="en-US" dirty="0"/>
              <a:t>When done for the day, ‘stop’ instance (don’t ‘terminate’). Next morning, ‘start’ instance again (don’t launch new instance). </a:t>
            </a:r>
          </a:p>
        </p:txBody>
      </p:sp>
    </p:spTree>
    <p:extLst>
      <p:ext uri="{BB962C8B-B14F-4D97-AF65-F5344CB8AC3E}">
        <p14:creationId xmlns:p14="http://schemas.microsoft.com/office/powerpoint/2010/main" val="17337653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7852-A63F-4C94-DD3A-21A833727BD5}"/>
              </a:ext>
            </a:extLst>
          </p:cNvPr>
          <p:cNvSpPr>
            <a:spLocks noGrp="1"/>
          </p:cNvSpPr>
          <p:nvPr>
            <p:ph type="title"/>
          </p:nvPr>
        </p:nvSpPr>
        <p:spPr/>
        <p:txBody>
          <a:bodyPr/>
          <a:lstStyle/>
          <a:p>
            <a:r>
              <a:rPr lang="en-US" dirty="0"/>
              <a:t>Explain to me like </a:t>
            </a:r>
            <a:r>
              <a:rPr lang="en-US" dirty="0" err="1"/>
              <a:t>im</a:t>
            </a:r>
            <a:r>
              <a:rPr lang="en-US" dirty="0"/>
              <a:t> 4 </a:t>
            </a:r>
            <a:r>
              <a:rPr lang="en-US" dirty="0" err="1"/>
              <a:t>yo</a:t>
            </a:r>
            <a:endParaRPr lang="en-US" dirty="0"/>
          </a:p>
        </p:txBody>
      </p:sp>
      <p:sp>
        <p:nvSpPr>
          <p:cNvPr id="3" name="Content Placeholder 2">
            <a:extLst>
              <a:ext uri="{FF2B5EF4-FFF2-40B4-BE49-F238E27FC236}">
                <a16:creationId xmlns:a16="http://schemas.microsoft.com/office/drawing/2014/main" id="{727AEA9E-A45C-8E98-C6A4-24105681EE9E}"/>
              </a:ext>
            </a:extLst>
          </p:cNvPr>
          <p:cNvSpPr>
            <a:spLocks noGrp="1"/>
          </p:cNvSpPr>
          <p:nvPr>
            <p:ph idx="1"/>
          </p:nvPr>
        </p:nvSpPr>
        <p:spPr/>
        <p:txBody>
          <a:bodyPr>
            <a:normAutofit fontScale="62500" lnSpcReduction="20000"/>
          </a:bodyPr>
          <a:lstStyle/>
          <a:p>
            <a:r>
              <a:rPr lang="en-US" dirty="0"/>
              <a:t>AWS = Amazon Web Service</a:t>
            </a:r>
          </a:p>
          <a:p>
            <a:r>
              <a:rPr lang="en-US" dirty="0"/>
              <a:t>EC2 : ECC = Elastic Compute Cloud -&gt; where I rent computers </a:t>
            </a:r>
          </a:p>
          <a:p>
            <a:r>
              <a:rPr lang="en-US" dirty="0"/>
              <a:t>Instance: a virtual server in EC2</a:t>
            </a:r>
          </a:p>
          <a:p>
            <a:r>
              <a:rPr lang="en-US" dirty="0"/>
              <a:t>Server: In computing, a server is a piece of computer hardware or software (computer program) that provides functionality for other programs or devices, called "clients". </a:t>
            </a:r>
          </a:p>
          <a:p>
            <a:r>
              <a:rPr lang="en-US" dirty="0"/>
              <a:t>EBS: Elastic Block Storage -&gt; I rent block storage that can be attached to my instance (the computer I rented)</a:t>
            </a:r>
          </a:p>
          <a:p>
            <a:pPr marL="0" indent="0">
              <a:buNone/>
            </a:pPr>
            <a:r>
              <a:rPr lang="en-US" dirty="0"/>
              <a:t>[S3: Simple Storage Service. Cheaper than EBS, allows storage of larger amount, but not attached to the instance.] </a:t>
            </a:r>
          </a:p>
          <a:p>
            <a:r>
              <a:rPr lang="en-US" dirty="0"/>
              <a:t>AMI: Amazon Machine Image</a:t>
            </a:r>
          </a:p>
          <a:p>
            <a:r>
              <a:rPr lang="en-US" dirty="0"/>
              <a:t>IAM: Identity and Access Management</a:t>
            </a:r>
          </a:p>
          <a:p>
            <a:r>
              <a:rPr lang="en-US" dirty="0"/>
              <a:t>Key pair: consisting of a public key and a private key, is a set of security credentials that you use to prove your identity when connecting to an instance. Amazon stores the public key on your instance. You store the private key. </a:t>
            </a:r>
          </a:p>
          <a:p>
            <a:r>
              <a:rPr lang="en-US" dirty="0"/>
              <a:t>IP address: Internet Protocol address, a unique address that identifies a device on the internet or a local network. </a:t>
            </a:r>
          </a:p>
        </p:txBody>
      </p:sp>
    </p:spTree>
    <p:extLst>
      <p:ext uri="{BB962C8B-B14F-4D97-AF65-F5344CB8AC3E}">
        <p14:creationId xmlns:p14="http://schemas.microsoft.com/office/powerpoint/2010/main" val="26345287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DB0A-A24F-8C76-5BFB-4332DD8644F8}"/>
              </a:ext>
            </a:extLst>
          </p:cNvPr>
          <p:cNvSpPr>
            <a:spLocks noGrp="1"/>
          </p:cNvSpPr>
          <p:nvPr>
            <p:ph type="title"/>
          </p:nvPr>
        </p:nvSpPr>
        <p:spPr/>
        <p:txBody>
          <a:bodyPr/>
          <a:lstStyle/>
          <a:p>
            <a:endParaRPr lang="en-US"/>
          </a:p>
        </p:txBody>
      </p:sp>
      <p:pic>
        <p:nvPicPr>
          <p:cNvPr id="5" name="Content Placeholder 4" descr="A diagram of a cloud computing system&#10;&#10;Description automatically generated">
            <a:extLst>
              <a:ext uri="{FF2B5EF4-FFF2-40B4-BE49-F238E27FC236}">
                <a16:creationId xmlns:a16="http://schemas.microsoft.com/office/drawing/2014/main" id="{C572EA13-A659-8548-A0D3-5A8B10C1F197}"/>
              </a:ext>
            </a:extLst>
          </p:cNvPr>
          <p:cNvPicPr>
            <a:picLocks noGrp="1" noChangeAspect="1"/>
          </p:cNvPicPr>
          <p:nvPr>
            <p:ph idx="1"/>
          </p:nvPr>
        </p:nvPicPr>
        <p:blipFill>
          <a:blip r:embed="rId3"/>
          <a:stretch>
            <a:fillRect/>
          </a:stretch>
        </p:blipFill>
        <p:spPr>
          <a:xfrm>
            <a:off x="338784" y="1849698"/>
            <a:ext cx="5168976" cy="4351338"/>
          </a:xfrm>
        </p:spPr>
      </p:pic>
      <p:pic>
        <p:nvPicPr>
          <p:cNvPr id="7" name="Picture 6" descr="A white page with black text&#10;&#10;Description automatically generated">
            <a:extLst>
              <a:ext uri="{FF2B5EF4-FFF2-40B4-BE49-F238E27FC236}">
                <a16:creationId xmlns:a16="http://schemas.microsoft.com/office/drawing/2014/main" id="{5017AED0-E341-E2C1-99CA-820C37EDB6E8}"/>
              </a:ext>
            </a:extLst>
          </p:cNvPr>
          <p:cNvPicPr>
            <a:picLocks noChangeAspect="1"/>
          </p:cNvPicPr>
          <p:nvPr/>
        </p:nvPicPr>
        <p:blipFill>
          <a:blip r:embed="rId4"/>
          <a:stretch>
            <a:fillRect/>
          </a:stretch>
        </p:blipFill>
        <p:spPr>
          <a:xfrm>
            <a:off x="5507760" y="1978702"/>
            <a:ext cx="6345456" cy="4123311"/>
          </a:xfrm>
          <a:prstGeom prst="rect">
            <a:avLst/>
          </a:prstGeom>
        </p:spPr>
      </p:pic>
    </p:spTree>
    <p:extLst>
      <p:ext uri="{BB962C8B-B14F-4D97-AF65-F5344CB8AC3E}">
        <p14:creationId xmlns:p14="http://schemas.microsoft.com/office/powerpoint/2010/main" val="4212154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44624"/>
            <a:ext cx="8839200" cy="1143000"/>
          </a:xfrm>
        </p:spPr>
        <p:txBody>
          <a:bodyPr/>
          <a:lstStyle/>
          <a:p>
            <a:r>
              <a:rPr lang="en-US" dirty="0"/>
              <a:t>Cloud computing providers</a:t>
            </a:r>
          </a:p>
        </p:txBody>
      </p:sp>
      <p:sp>
        <p:nvSpPr>
          <p:cNvPr id="5" name="Content Placeholder 2"/>
          <p:cNvSpPr>
            <a:spLocks noGrp="1"/>
          </p:cNvSpPr>
          <p:nvPr>
            <p:ph idx="1"/>
          </p:nvPr>
        </p:nvSpPr>
        <p:spPr>
          <a:xfrm>
            <a:off x="695400" y="1052736"/>
            <a:ext cx="9820200" cy="5271864"/>
          </a:xfrm>
        </p:spPr>
        <p:txBody>
          <a:bodyPr/>
          <a:lstStyle/>
          <a:p>
            <a:r>
              <a:rPr lang="en-US" dirty="0"/>
              <a:t>Amazon AWS</a:t>
            </a:r>
          </a:p>
          <a:p>
            <a:pPr lvl="1"/>
            <a:r>
              <a:rPr lang="en-US" dirty="0">
                <a:hlinkClick r:id="rId3"/>
              </a:rPr>
              <a:t>https://aws.amazon.com/</a:t>
            </a:r>
            <a:r>
              <a:rPr lang="en-US" dirty="0"/>
              <a:t> </a:t>
            </a:r>
          </a:p>
          <a:p>
            <a:r>
              <a:rPr lang="en-US" dirty="0"/>
              <a:t>Google cloud</a:t>
            </a:r>
          </a:p>
          <a:p>
            <a:pPr lvl="1"/>
            <a:r>
              <a:rPr lang="en-US" dirty="0">
                <a:hlinkClick r:id="rId4"/>
              </a:rPr>
              <a:t>https://cloud.google.com/</a:t>
            </a:r>
            <a:endParaRPr lang="en-US" dirty="0"/>
          </a:p>
          <a:p>
            <a:r>
              <a:rPr lang="en-US" dirty="0"/>
              <a:t>Microsoft Azure</a:t>
            </a:r>
          </a:p>
          <a:p>
            <a:pPr lvl="1"/>
            <a:r>
              <a:rPr lang="en-US" dirty="0">
                <a:hlinkClick r:id="rId5"/>
              </a:rPr>
              <a:t>https://azure.microsoft.com/en-us/</a:t>
            </a:r>
            <a:endParaRPr lang="en-US" dirty="0"/>
          </a:p>
          <a:p>
            <a:r>
              <a:rPr lang="en-US" dirty="0"/>
              <a:t>More</a:t>
            </a:r>
            <a:r>
              <a:rPr lang="is-IS" dirty="0"/>
              <a:t>…</a:t>
            </a:r>
            <a:endParaRPr lang="en-US" dirty="0"/>
          </a:p>
        </p:txBody>
      </p:sp>
      <p:pic>
        <p:nvPicPr>
          <p:cNvPr id="1026" name="Picture 2" descr="How Are You Comparing the Big Three Cloud Providers? - VMware Aria Cost  powered by CloudHealth">
            <a:extLst>
              <a:ext uri="{FF2B5EF4-FFF2-40B4-BE49-F238E27FC236}">
                <a16:creationId xmlns:a16="http://schemas.microsoft.com/office/drawing/2014/main" id="{0E4A6CC8-3DE0-931B-4D5D-0580D9767A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8320" y="1539239"/>
            <a:ext cx="3810000" cy="273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850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14413CE2-2ACA-B1BA-DEA7-5EA61A0D700B}"/>
              </a:ext>
            </a:extLst>
          </p:cNvPr>
          <p:cNvPicPr>
            <a:picLocks noGrp="1" noChangeAspect="1"/>
          </p:cNvPicPr>
          <p:nvPr>
            <p:ph idx="1"/>
          </p:nvPr>
        </p:nvPicPr>
        <p:blipFill>
          <a:blip r:embed="rId3"/>
          <a:stretch>
            <a:fillRect/>
          </a:stretch>
        </p:blipFill>
        <p:spPr>
          <a:xfrm>
            <a:off x="4380945" y="384503"/>
            <a:ext cx="7637875" cy="5856847"/>
          </a:xfrm>
        </p:spPr>
      </p:pic>
      <p:sp>
        <p:nvSpPr>
          <p:cNvPr id="2" name="Title 1">
            <a:extLst>
              <a:ext uri="{FF2B5EF4-FFF2-40B4-BE49-F238E27FC236}">
                <a16:creationId xmlns:a16="http://schemas.microsoft.com/office/drawing/2014/main" id="{35A7EE20-47DD-5E56-B9D4-5EF04701E79A}"/>
              </a:ext>
            </a:extLst>
          </p:cNvPr>
          <p:cNvSpPr>
            <a:spLocks noGrp="1"/>
          </p:cNvSpPr>
          <p:nvPr>
            <p:ph type="title"/>
          </p:nvPr>
        </p:nvSpPr>
        <p:spPr>
          <a:xfrm>
            <a:off x="630380" y="474681"/>
            <a:ext cx="3172693" cy="1645065"/>
          </a:xfrm>
        </p:spPr>
        <p:txBody>
          <a:bodyPr>
            <a:normAutofit fontScale="90000"/>
          </a:bodyPr>
          <a:lstStyle/>
          <a:p>
            <a:r>
              <a:rPr lang="en-US" dirty="0">
                <a:ea typeface="ＭＳ Ｐゴシック" charset="0"/>
              </a:rPr>
              <a:t>Amazon Web Services (AWS)</a:t>
            </a:r>
            <a:endParaRPr lang="en-US" dirty="0"/>
          </a:p>
        </p:txBody>
      </p:sp>
      <p:sp>
        <p:nvSpPr>
          <p:cNvPr id="3" name="Rectangle 2">
            <a:extLst>
              <a:ext uri="{FF2B5EF4-FFF2-40B4-BE49-F238E27FC236}">
                <a16:creationId xmlns:a16="http://schemas.microsoft.com/office/drawing/2014/main" id="{160BFC8E-7984-DE55-3CEF-FB019C7BE6B8}"/>
              </a:ext>
            </a:extLst>
          </p:cNvPr>
          <p:cNvSpPr/>
          <p:nvPr/>
        </p:nvSpPr>
        <p:spPr>
          <a:xfrm>
            <a:off x="5752618" y="1698049"/>
            <a:ext cx="343382" cy="13889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CD3DB84-AE47-1E54-E823-93A1D6B70A73}"/>
              </a:ext>
            </a:extLst>
          </p:cNvPr>
          <p:cNvSpPr/>
          <p:nvPr/>
        </p:nvSpPr>
        <p:spPr>
          <a:xfrm>
            <a:off x="5787034" y="3723496"/>
            <a:ext cx="343382" cy="13889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How Are You Comparing the Big Three Cloud Providers? - VMware Aria Cost  powered by CloudHealth">
            <a:extLst>
              <a:ext uri="{FF2B5EF4-FFF2-40B4-BE49-F238E27FC236}">
                <a16:creationId xmlns:a16="http://schemas.microsoft.com/office/drawing/2014/main" id="{3B0D66E5-7C8B-E3EA-4D86-F74DF886CE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873" r="49764"/>
          <a:stretch/>
        </p:blipFill>
        <p:spPr bwMode="auto">
          <a:xfrm>
            <a:off x="806919" y="2505695"/>
            <a:ext cx="1913988" cy="1614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192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27019-73E2-08B2-C9CB-59851153AE33}"/>
              </a:ext>
            </a:extLst>
          </p:cNvPr>
          <p:cNvSpPr>
            <a:spLocks noGrp="1"/>
          </p:cNvSpPr>
          <p:nvPr>
            <p:ph type="title"/>
          </p:nvPr>
        </p:nvSpPr>
        <p:spPr/>
        <p:txBody>
          <a:bodyPr/>
          <a:lstStyle/>
          <a:p>
            <a:r>
              <a:rPr lang="en-US" dirty="0"/>
              <a:t>EC2 (ECC)</a:t>
            </a:r>
          </a:p>
        </p:txBody>
      </p:sp>
      <p:sp>
        <p:nvSpPr>
          <p:cNvPr id="4" name="Content Placeholder 2">
            <a:extLst>
              <a:ext uri="{FF2B5EF4-FFF2-40B4-BE49-F238E27FC236}">
                <a16:creationId xmlns:a16="http://schemas.microsoft.com/office/drawing/2014/main" id="{68D729FC-7B06-6145-A6A7-D7963975918F}"/>
              </a:ext>
            </a:extLst>
          </p:cNvPr>
          <p:cNvSpPr>
            <a:spLocks noGrp="1"/>
          </p:cNvSpPr>
          <p:nvPr>
            <p:ph idx="1"/>
          </p:nvPr>
        </p:nvSpPr>
        <p:spPr/>
        <p:txBody>
          <a:bodyPr/>
          <a:lstStyle/>
          <a:p>
            <a:r>
              <a:rPr lang="en-US" dirty="0"/>
              <a:t>Elastic: can increase or decrease capacity dynamically</a:t>
            </a:r>
          </a:p>
          <a:p>
            <a:r>
              <a:rPr lang="en-US" dirty="0"/>
              <a:t>Cloud: internet, or intranet</a:t>
            </a:r>
          </a:p>
          <a:p>
            <a:r>
              <a:rPr lang="en-US" dirty="0"/>
              <a:t>Compute: program</a:t>
            </a:r>
          </a:p>
          <a:p>
            <a:pPr marL="0" indent="0">
              <a:buNone/>
            </a:pPr>
            <a:r>
              <a:rPr lang="en-US" dirty="0"/>
              <a:t>-&gt; An AWS service that allows you to configure and </a:t>
            </a:r>
            <a:r>
              <a:rPr lang="en-US" dirty="0">
                <a:solidFill>
                  <a:srgbClr val="FF0000"/>
                </a:solidFill>
              </a:rPr>
              <a:t>rent computers </a:t>
            </a:r>
            <a:r>
              <a:rPr lang="en-US" dirty="0"/>
              <a:t>to meet your compute needs on an </a:t>
            </a:r>
            <a:r>
              <a:rPr lang="en-US" dirty="0">
                <a:solidFill>
                  <a:srgbClr val="FF0000"/>
                </a:solidFill>
              </a:rPr>
              <a:t>as needed basis</a:t>
            </a:r>
            <a:r>
              <a:rPr lang="en-US" dirty="0"/>
              <a:t>.</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408797275"/>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BCBDB91A-9B26-824C-84F1-38A40AE60A56}" vid="{D4184701-6EB9-C840-884B-4BABDB359D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1_Office Theme</Template>
  <TotalTime>2291</TotalTime>
  <Words>4022</Words>
  <Application>Microsoft Macintosh PowerPoint</Application>
  <PresentationFormat>Widescreen</PresentationFormat>
  <Paragraphs>404</Paragraphs>
  <Slides>67</Slides>
  <Notes>42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Amazon Ember</vt:lpstr>
      <vt:lpstr>Arial</vt:lpstr>
      <vt:lpstr>Calibri</vt:lpstr>
      <vt:lpstr>Calibri Light</vt:lpstr>
      <vt:lpstr>Consolas</vt:lpstr>
      <vt:lpstr>Segoe UI</vt:lpstr>
      <vt:lpstr>Slack-Lato</vt:lpstr>
      <vt:lpstr>1_Office Theme</vt:lpstr>
      <vt:lpstr>PowerPoint Presentation</vt:lpstr>
      <vt:lpstr>Motivation for using cloud computing in this course </vt:lpstr>
      <vt:lpstr>Learning Objectives</vt:lpstr>
      <vt:lpstr>PowerPoint Presentation</vt:lpstr>
      <vt:lpstr>About DNA and computers</vt:lpstr>
      <vt:lpstr>What is the general biomedical scientist to do?</vt:lpstr>
      <vt:lpstr>Cloud computing providers</vt:lpstr>
      <vt:lpstr>Amazon Web Services (AWS)</vt:lpstr>
      <vt:lpstr>EC2 (ECC)</vt:lpstr>
      <vt:lpstr>Amazon Web Services (AWS)</vt:lpstr>
      <vt:lpstr>Some of the challenges of cloud computing:</vt:lpstr>
      <vt:lpstr>Some of the advantages of cloud computing:</vt:lpstr>
      <vt:lpstr>Quick summary</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“Log into AWS” page</vt:lpstr>
      <vt:lpstr>Login to AWS console </vt:lpstr>
      <vt:lpstr>Select "EC2" service</vt:lpstr>
      <vt:lpstr>From EC2 Dashboard, launch a new Instance</vt:lpstr>
      <vt:lpstr>Name your instance “FirstnameLastname” (e.g. MyHoang)</vt:lpstr>
      <vt:lpstr>Choose an AMI – Find the cshl-seqtec-2023 AMI in the My AMIs</vt:lpstr>
      <vt:lpstr>Choose “m6a.xlarge” instance type, then "Next: Configure Instance Details".</vt:lpstr>
      <vt:lpstr>Choose an existing key pair: ”cshl_2023_student"</vt:lpstr>
      <vt:lpstr>Select an Existing Security Group, choose "SSH/HTTP/Jupyter". Then hit "Review and Launch". </vt:lpstr>
      <vt:lpstr>You should see 1 60 GiB root volume and 1 500 GiB EBS volume as the two storage volumes.</vt:lpstr>
      <vt:lpstr>Select “Enable” for termination protection.</vt:lpstr>
      <vt:lpstr>Review the details of your instance and hit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Congratulations, you just fire your own instance!! </vt:lpstr>
      <vt:lpstr>Steps</vt:lpstr>
      <vt:lpstr>Logging into your instance</vt:lpstr>
      <vt:lpstr>Logging into your instance (Windows)</vt:lpstr>
      <vt:lpstr>Logging into your instance (Windows)</vt:lpstr>
      <vt:lpstr>Logging into your instance (Windows)</vt:lpstr>
      <vt:lpstr>Logging into your instance (Mac)</vt:lpstr>
      <vt:lpstr>Add the terminal App to your dock</vt:lpstr>
      <vt:lpstr>Creating a working directory on your Mac called ‘cshl’</vt:lpstr>
      <vt:lpstr>Obtain the course SSH key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We are on a Coffee Break &amp; Networking Session</vt:lpstr>
      <vt:lpstr>Key AWS concepts and terminology</vt:lpstr>
      <vt:lpstr>Key AWS concepts and terminology</vt:lpstr>
      <vt:lpstr>Key AWS concepts and terminology</vt:lpstr>
      <vt:lpstr>What is a Region?</vt:lpstr>
      <vt:lpstr>What is a Region?</vt:lpstr>
      <vt:lpstr>We are on a Coffee Break &amp; Networking Session</vt:lpstr>
      <vt:lpstr>PowerPoint Presentation</vt:lpstr>
      <vt:lpstr>Steps</vt:lpstr>
      <vt:lpstr>Explain to me like im 4 yo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Griffith, Obi</dc:creator>
  <cp:lastModifiedBy>Hoang, My</cp:lastModifiedBy>
  <cp:revision>14</cp:revision>
  <dcterms:created xsi:type="dcterms:W3CDTF">2023-11-02T15:52:44Z</dcterms:created>
  <dcterms:modified xsi:type="dcterms:W3CDTF">2023-11-14T04:28:31Z</dcterms:modified>
</cp:coreProperties>
</file>